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</p:sldMasterIdLst>
  <p:notesMasterIdLst>
    <p:notesMasterId r:id="rId41"/>
  </p:notesMasterIdLst>
  <p:handoutMasterIdLst>
    <p:handoutMasterId r:id="rId42"/>
  </p:handoutMasterIdLst>
  <p:sldIdLst>
    <p:sldId id="3825" r:id="rId5"/>
    <p:sldId id="3835" r:id="rId6"/>
    <p:sldId id="3837" r:id="rId7"/>
    <p:sldId id="3846" r:id="rId8"/>
    <p:sldId id="3878" r:id="rId9"/>
    <p:sldId id="3879" r:id="rId10"/>
    <p:sldId id="3880" r:id="rId11"/>
    <p:sldId id="3882" r:id="rId12"/>
    <p:sldId id="3881" r:id="rId13"/>
    <p:sldId id="3883" r:id="rId14"/>
    <p:sldId id="3884" r:id="rId15"/>
    <p:sldId id="3885" r:id="rId16"/>
    <p:sldId id="3888" r:id="rId17"/>
    <p:sldId id="3889" r:id="rId18"/>
    <p:sldId id="3887" r:id="rId19"/>
    <p:sldId id="3886" r:id="rId20"/>
    <p:sldId id="3890" r:id="rId21"/>
    <p:sldId id="3891" r:id="rId22"/>
    <p:sldId id="3892" r:id="rId23"/>
    <p:sldId id="3893" r:id="rId24"/>
    <p:sldId id="3894" r:id="rId25"/>
    <p:sldId id="3895" r:id="rId26"/>
    <p:sldId id="3896" r:id="rId27"/>
    <p:sldId id="3897" r:id="rId28"/>
    <p:sldId id="3898" r:id="rId29"/>
    <p:sldId id="3899" r:id="rId30"/>
    <p:sldId id="3906" r:id="rId31"/>
    <p:sldId id="3901" r:id="rId32"/>
    <p:sldId id="3902" r:id="rId33"/>
    <p:sldId id="3903" r:id="rId34"/>
    <p:sldId id="3904" r:id="rId35"/>
    <p:sldId id="3907" r:id="rId36"/>
    <p:sldId id="3843" r:id="rId37"/>
    <p:sldId id="3877" r:id="rId38"/>
    <p:sldId id="3905" r:id="rId39"/>
    <p:sldId id="3834" r:id="rId40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C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99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630" y="138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64B882-8B2C-4EEC-8C2B-D74E6BBDC9A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28706EC-3E94-4BBA-8EED-472B1B1C9F98}">
      <dgm:prSet phldrT="[Text]"/>
      <dgm:spPr/>
      <dgm:t>
        <a:bodyPr/>
        <a:lstStyle/>
        <a:p>
          <a:r>
            <a:rPr lang="de-DE" dirty="0"/>
            <a:t>Miletus</a:t>
          </a:r>
        </a:p>
      </dgm:t>
    </dgm:pt>
    <dgm:pt modelId="{614B8F06-7EFB-4C50-B953-139EBA0A7661}" type="parTrans" cxnId="{AD68CD97-3B51-4451-BF7C-4DD221FAC6F9}">
      <dgm:prSet/>
      <dgm:spPr/>
      <dgm:t>
        <a:bodyPr/>
        <a:lstStyle/>
        <a:p>
          <a:endParaRPr lang="de-DE"/>
        </a:p>
      </dgm:t>
    </dgm:pt>
    <dgm:pt modelId="{46CC3838-A73A-468E-A8F2-CF2FF143C815}" type="sibTrans" cxnId="{AD68CD97-3B51-4451-BF7C-4DD221FAC6F9}">
      <dgm:prSet/>
      <dgm:spPr/>
      <dgm:t>
        <a:bodyPr/>
        <a:lstStyle/>
        <a:p>
          <a:endParaRPr lang="de-DE"/>
        </a:p>
      </dgm:t>
    </dgm:pt>
    <dgm:pt modelId="{A359DC84-73EE-4DB5-A069-5A5C7EEA955C}">
      <dgm:prSet phldrT="[Text]"/>
      <dgm:spPr/>
      <dgm:t>
        <a:bodyPr/>
        <a:lstStyle/>
        <a:p>
          <a:r>
            <a:rPr lang="de-DE" dirty="0"/>
            <a:t>API</a:t>
          </a:r>
        </a:p>
      </dgm:t>
    </dgm:pt>
    <dgm:pt modelId="{4271CA09-4FE0-4BF6-9C98-F9A0AEC22A18}" type="parTrans" cxnId="{8469894C-F340-403A-97AC-1B6B656E698B}">
      <dgm:prSet/>
      <dgm:spPr/>
      <dgm:t>
        <a:bodyPr/>
        <a:lstStyle/>
        <a:p>
          <a:endParaRPr lang="de-DE"/>
        </a:p>
      </dgm:t>
    </dgm:pt>
    <dgm:pt modelId="{1D756E4D-FE1D-4A4F-B14D-11B57B808BFD}" type="sibTrans" cxnId="{8469894C-F340-403A-97AC-1B6B656E698B}">
      <dgm:prSet/>
      <dgm:spPr/>
      <dgm:t>
        <a:bodyPr/>
        <a:lstStyle/>
        <a:p>
          <a:endParaRPr lang="de-DE"/>
        </a:p>
      </dgm:t>
    </dgm:pt>
    <dgm:pt modelId="{EDC9DB1B-6DAF-4ABB-87E3-043AAA4AAE8A}">
      <dgm:prSet phldrT="[Text]"/>
      <dgm:spPr/>
      <dgm:t>
        <a:bodyPr/>
        <a:lstStyle/>
        <a:p>
          <a:r>
            <a:rPr lang="de-DE" dirty="0"/>
            <a:t>Packager</a:t>
          </a:r>
        </a:p>
      </dgm:t>
    </dgm:pt>
    <dgm:pt modelId="{3CBAA771-9CE5-46FD-B34B-8AA2E9FD320B}" type="parTrans" cxnId="{ACB41F90-74DA-4769-9391-8D3D5206862D}">
      <dgm:prSet/>
      <dgm:spPr/>
      <dgm:t>
        <a:bodyPr/>
        <a:lstStyle/>
        <a:p>
          <a:endParaRPr lang="de-DE"/>
        </a:p>
      </dgm:t>
    </dgm:pt>
    <dgm:pt modelId="{3E2BA137-F0D0-4AFD-9158-1750ACFAD296}" type="sibTrans" cxnId="{ACB41F90-74DA-4769-9391-8D3D5206862D}">
      <dgm:prSet/>
      <dgm:spPr/>
      <dgm:t>
        <a:bodyPr/>
        <a:lstStyle/>
        <a:p>
          <a:endParaRPr lang="de-DE"/>
        </a:p>
      </dgm:t>
    </dgm:pt>
    <dgm:pt modelId="{62FCC781-65EB-4CBF-BE3F-AB5E32C40642}">
      <dgm:prSet phldrT="[Text]"/>
      <dgm:spPr/>
      <dgm:t>
        <a:bodyPr/>
        <a:lstStyle/>
        <a:p>
          <a:r>
            <a:rPr lang="de-DE" dirty="0"/>
            <a:t>CLI</a:t>
          </a:r>
        </a:p>
      </dgm:t>
    </dgm:pt>
    <dgm:pt modelId="{AFD9AD0E-B765-4832-8DBD-2B09389CC3AE}" type="parTrans" cxnId="{4E84BB67-8C58-4E5D-A550-B00B266809A8}">
      <dgm:prSet/>
      <dgm:spPr/>
      <dgm:t>
        <a:bodyPr/>
        <a:lstStyle/>
        <a:p>
          <a:endParaRPr lang="de-DE"/>
        </a:p>
      </dgm:t>
    </dgm:pt>
    <dgm:pt modelId="{B70A426D-9A5C-461C-BCF7-1FF8B59C576F}" type="sibTrans" cxnId="{4E84BB67-8C58-4E5D-A550-B00B266809A8}">
      <dgm:prSet/>
      <dgm:spPr/>
      <dgm:t>
        <a:bodyPr/>
        <a:lstStyle/>
        <a:p>
          <a:endParaRPr lang="de-DE"/>
        </a:p>
      </dgm:t>
    </dgm:pt>
    <dgm:pt modelId="{DAD1F9E2-E29A-441E-8E00-74603E0BC22F}">
      <dgm:prSet phldrT="[Text]"/>
      <dgm:spPr/>
      <dgm:t>
        <a:bodyPr/>
        <a:lstStyle/>
        <a:p>
          <a:r>
            <a:rPr lang="de-DE" dirty="0"/>
            <a:t>VS-Extension</a:t>
          </a:r>
        </a:p>
      </dgm:t>
    </dgm:pt>
    <dgm:pt modelId="{FB762E54-DE5D-4944-987B-A3D82364F011}" type="parTrans" cxnId="{CD037005-2A44-4432-9EA3-25746AC4634A}">
      <dgm:prSet/>
      <dgm:spPr/>
      <dgm:t>
        <a:bodyPr/>
        <a:lstStyle/>
        <a:p>
          <a:endParaRPr lang="de-DE"/>
        </a:p>
      </dgm:t>
    </dgm:pt>
    <dgm:pt modelId="{71D78C2B-D039-4F31-BBF6-BF1FE58A1014}" type="sibTrans" cxnId="{CD037005-2A44-4432-9EA3-25746AC4634A}">
      <dgm:prSet/>
      <dgm:spPr/>
      <dgm:t>
        <a:bodyPr/>
        <a:lstStyle/>
        <a:p>
          <a:endParaRPr lang="de-DE"/>
        </a:p>
      </dgm:t>
    </dgm:pt>
    <dgm:pt modelId="{264EA35A-FD28-49FC-87C2-3EB9ADAC8CDA}">
      <dgm:prSet phldrT="[Text]"/>
      <dgm:spPr/>
      <dgm:t>
        <a:bodyPr/>
        <a:lstStyle/>
        <a:p>
          <a:r>
            <a:rPr lang="de-DE" i="1" dirty="0" err="1"/>
            <a:t>npm</a:t>
          </a:r>
          <a:r>
            <a:rPr lang="de-DE" dirty="0"/>
            <a:t>-Package</a:t>
          </a:r>
        </a:p>
      </dgm:t>
    </dgm:pt>
    <dgm:pt modelId="{16B7A923-0F65-4B1E-B141-AE931E1A5C45}" type="parTrans" cxnId="{355EA453-AAAB-4B3D-BC57-BAD27CB6A897}">
      <dgm:prSet/>
      <dgm:spPr/>
      <dgm:t>
        <a:bodyPr/>
        <a:lstStyle/>
        <a:p>
          <a:endParaRPr lang="de-DE"/>
        </a:p>
      </dgm:t>
    </dgm:pt>
    <dgm:pt modelId="{2913C5E2-1CC4-4327-AA68-B58D20F02460}" type="sibTrans" cxnId="{355EA453-AAAB-4B3D-BC57-BAD27CB6A897}">
      <dgm:prSet/>
      <dgm:spPr/>
      <dgm:t>
        <a:bodyPr/>
        <a:lstStyle/>
        <a:p>
          <a:endParaRPr lang="de-DE"/>
        </a:p>
      </dgm:t>
    </dgm:pt>
    <dgm:pt modelId="{025B7765-4EDE-4DCB-B2FF-D39C81DDE52E}">
      <dgm:prSet phldrT="[Text]"/>
      <dgm:spPr/>
      <dgm:t>
        <a:bodyPr/>
        <a:lstStyle/>
        <a:p>
          <a:r>
            <a:rPr lang="de-DE" dirty="0"/>
            <a:t>vorkompilierte Library</a:t>
          </a:r>
        </a:p>
      </dgm:t>
    </dgm:pt>
    <dgm:pt modelId="{2489E7A5-1306-40EC-AD4D-6B09C3D069B9}" type="parTrans" cxnId="{34A6DD6F-F7A2-40FD-9431-D6DC318DC3C6}">
      <dgm:prSet/>
      <dgm:spPr/>
      <dgm:t>
        <a:bodyPr/>
        <a:lstStyle/>
        <a:p>
          <a:endParaRPr lang="de-DE"/>
        </a:p>
      </dgm:t>
    </dgm:pt>
    <dgm:pt modelId="{636E7A74-C46B-4A92-85D9-6A9542CC5AC8}" type="sibTrans" cxnId="{34A6DD6F-F7A2-40FD-9431-D6DC318DC3C6}">
      <dgm:prSet/>
      <dgm:spPr/>
      <dgm:t>
        <a:bodyPr/>
        <a:lstStyle/>
        <a:p>
          <a:endParaRPr lang="de-DE"/>
        </a:p>
      </dgm:t>
    </dgm:pt>
    <dgm:pt modelId="{B94552E5-0FEE-4CB2-A9A1-E7598AD5412A}" type="pres">
      <dgm:prSet presAssocID="{AE64B882-8B2C-4EEC-8C2B-D74E6BBDC9A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DC5D100-50FA-40B1-AE0A-BD9D892FAEA2}" type="pres">
      <dgm:prSet presAssocID="{428706EC-3E94-4BBA-8EED-472B1B1C9F98}" presName="hierRoot1" presStyleCnt="0"/>
      <dgm:spPr/>
    </dgm:pt>
    <dgm:pt modelId="{24122632-0E5F-4059-92AE-E10BDB2D018C}" type="pres">
      <dgm:prSet presAssocID="{428706EC-3E94-4BBA-8EED-472B1B1C9F98}" presName="composite" presStyleCnt="0"/>
      <dgm:spPr/>
    </dgm:pt>
    <dgm:pt modelId="{61E7103A-8F62-4E23-9B08-485E4D874F44}" type="pres">
      <dgm:prSet presAssocID="{428706EC-3E94-4BBA-8EED-472B1B1C9F98}" presName="background" presStyleLbl="node0" presStyleIdx="0" presStyleCnt="1"/>
      <dgm:spPr/>
    </dgm:pt>
    <dgm:pt modelId="{6E4B4C02-CF1A-4FF1-B0C0-C5255E94F466}" type="pres">
      <dgm:prSet presAssocID="{428706EC-3E94-4BBA-8EED-472B1B1C9F98}" presName="text" presStyleLbl="fgAcc0" presStyleIdx="0" presStyleCnt="1">
        <dgm:presLayoutVars>
          <dgm:chPref val="3"/>
        </dgm:presLayoutVars>
      </dgm:prSet>
      <dgm:spPr/>
    </dgm:pt>
    <dgm:pt modelId="{27D8E097-3225-49A4-8626-D4A07620C402}" type="pres">
      <dgm:prSet presAssocID="{428706EC-3E94-4BBA-8EED-472B1B1C9F98}" presName="hierChild2" presStyleCnt="0"/>
      <dgm:spPr/>
    </dgm:pt>
    <dgm:pt modelId="{BFB8EA40-88E3-4F7F-A46A-F0FAB465270D}" type="pres">
      <dgm:prSet presAssocID="{4271CA09-4FE0-4BF6-9C98-F9A0AEC22A18}" presName="Name10" presStyleLbl="parChTrans1D2" presStyleIdx="0" presStyleCnt="2"/>
      <dgm:spPr/>
    </dgm:pt>
    <dgm:pt modelId="{CD75D84A-7CC0-4A20-9486-B651E6A0E57E}" type="pres">
      <dgm:prSet presAssocID="{A359DC84-73EE-4DB5-A069-5A5C7EEA955C}" presName="hierRoot2" presStyleCnt="0"/>
      <dgm:spPr/>
    </dgm:pt>
    <dgm:pt modelId="{84349B9C-9EA1-4661-A4DD-598C24CD3DF2}" type="pres">
      <dgm:prSet presAssocID="{A359DC84-73EE-4DB5-A069-5A5C7EEA955C}" presName="composite2" presStyleCnt="0"/>
      <dgm:spPr/>
    </dgm:pt>
    <dgm:pt modelId="{CF0F9CD8-EDD6-4A36-A37F-B61DBD44DB9E}" type="pres">
      <dgm:prSet presAssocID="{A359DC84-73EE-4DB5-A069-5A5C7EEA955C}" presName="background2" presStyleLbl="node2" presStyleIdx="0" presStyleCnt="2"/>
      <dgm:spPr/>
    </dgm:pt>
    <dgm:pt modelId="{2550B926-ABD4-46F6-BA8D-1C20663086ED}" type="pres">
      <dgm:prSet presAssocID="{A359DC84-73EE-4DB5-A069-5A5C7EEA955C}" presName="text2" presStyleLbl="fgAcc2" presStyleIdx="0" presStyleCnt="2">
        <dgm:presLayoutVars>
          <dgm:chPref val="3"/>
        </dgm:presLayoutVars>
      </dgm:prSet>
      <dgm:spPr/>
    </dgm:pt>
    <dgm:pt modelId="{D58460E0-48EB-4EAD-955A-3E8C6EDDF474}" type="pres">
      <dgm:prSet presAssocID="{A359DC84-73EE-4DB5-A069-5A5C7EEA955C}" presName="hierChild3" presStyleCnt="0"/>
      <dgm:spPr/>
    </dgm:pt>
    <dgm:pt modelId="{3E0CD734-ECC1-4B27-9DC1-A6156E448A76}" type="pres">
      <dgm:prSet presAssocID="{16B7A923-0F65-4B1E-B141-AE931E1A5C45}" presName="Name17" presStyleLbl="parChTrans1D3" presStyleIdx="0" presStyleCnt="4"/>
      <dgm:spPr/>
    </dgm:pt>
    <dgm:pt modelId="{F18A4240-A77E-40D5-8EAC-F023FF5D8F8C}" type="pres">
      <dgm:prSet presAssocID="{264EA35A-FD28-49FC-87C2-3EB9ADAC8CDA}" presName="hierRoot3" presStyleCnt="0"/>
      <dgm:spPr/>
    </dgm:pt>
    <dgm:pt modelId="{95898904-80EB-47BB-895C-C78C3B3774B5}" type="pres">
      <dgm:prSet presAssocID="{264EA35A-FD28-49FC-87C2-3EB9ADAC8CDA}" presName="composite3" presStyleCnt="0"/>
      <dgm:spPr/>
    </dgm:pt>
    <dgm:pt modelId="{D24E1565-6016-47CF-888E-B9243577EFF5}" type="pres">
      <dgm:prSet presAssocID="{264EA35A-FD28-49FC-87C2-3EB9ADAC8CDA}" presName="background3" presStyleLbl="node3" presStyleIdx="0" presStyleCnt="4"/>
      <dgm:spPr/>
    </dgm:pt>
    <dgm:pt modelId="{D3188E16-A3AA-4084-ADDD-17453901C1A8}" type="pres">
      <dgm:prSet presAssocID="{264EA35A-FD28-49FC-87C2-3EB9ADAC8CDA}" presName="text3" presStyleLbl="fgAcc3" presStyleIdx="0" presStyleCnt="4">
        <dgm:presLayoutVars>
          <dgm:chPref val="3"/>
        </dgm:presLayoutVars>
      </dgm:prSet>
      <dgm:spPr/>
    </dgm:pt>
    <dgm:pt modelId="{4577010B-F0EC-4474-B154-A9E6D4B9499D}" type="pres">
      <dgm:prSet presAssocID="{264EA35A-FD28-49FC-87C2-3EB9ADAC8CDA}" presName="hierChild4" presStyleCnt="0"/>
      <dgm:spPr/>
    </dgm:pt>
    <dgm:pt modelId="{06C8B101-E0E8-479E-9986-DD8CC373C9D4}" type="pres">
      <dgm:prSet presAssocID="{2489E7A5-1306-40EC-AD4D-6B09C3D069B9}" presName="Name17" presStyleLbl="parChTrans1D3" presStyleIdx="1" presStyleCnt="4"/>
      <dgm:spPr/>
    </dgm:pt>
    <dgm:pt modelId="{CAB0FBE9-C1AC-4F0F-B81C-CA38379D6F02}" type="pres">
      <dgm:prSet presAssocID="{025B7765-4EDE-4DCB-B2FF-D39C81DDE52E}" presName="hierRoot3" presStyleCnt="0"/>
      <dgm:spPr/>
    </dgm:pt>
    <dgm:pt modelId="{6BF032D3-71B7-4A8C-90F7-72D1014EBCEA}" type="pres">
      <dgm:prSet presAssocID="{025B7765-4EDE-4DCB-B2FF-D39C81DDE52E}" presName="composite3" presStyleCnt="0"/>
      <dgm:spPr/>
    </dgm:pt>
    <dgm:pt modelId="{177D2B10-4DF4-40CE-AABF-4FDC26837CBC}" type="pres">
      <dgm:prSet presAssocID="{025B7765-4EDE-4DCB-B2FF-D39C81DDE52E}" presName="background3" presStyleLbl="node3" presStyleIdx="1" presStyleCnt="4"/>
      <dgm:spPr/>
    </dgm:pt>
    <dgm:pt modelId="{637523F8-55CE-4463-A014-F40EAFC1D11D}" type="pres">
      <dgm:prSet presAssocID="{025B7765-4EDE-4DCB-B2FF-D39C81DDE52E}" presName="text3" presStyleLbl="fgAcc3" presStyleIdx="1" presStyleCnt="4">
        <dgm:presLayoutVars>
          <dgm:chPref val="3"/>
        </dgm:presLayoutVars>
      </dgm:prSet>
      <dgm:spPr/>
    </dgm:pt>
    <dgm:pt modelId="{62A060BC-667D-4CF7-977D-8923641F3D78}" type="pres">
      <dgm:prSet presAssocID="{025B7765-4EDE-4DCB-B2FF-D39C81DDE52E}" presName="hierChild4" presStyleCnt="0"/>
      <dgm:spPr/>
    </dgm:pt>
    <dgm:pt modelId="{98DBD61D-CEB1-4E14-9B30-FAD281A8D43D}" type="pres">
      <dgm:prSet presAssocID="{3CBAA771-9CE5-46FD-B34B-8AA2E9FD320B}" presName="Name10" presStyleLbl="parChTrans1D2" presStyleIdx="1" presStyleCnt="2"/>
      <dgm:spPr/>
    </dgm:pt>
    <dgm:pt modelId="{61A9106F-6124-4F48-9B44-987F30B48983}" type="pres">
      <dgm:prSet presAssocID="{EDC9DB1B-6DAF-4ABB-87E3-043AAA4AAE8A}" presName="hierRoot2" presStyleCnt="0"/>
      <dgm:spPr/>
    </dgm:pt>
    <dgm:pt modelId="{BDF2758E-329C-45D9-8FF5-F0F85F02D349}" type="pres">
      <dgm:prSet presAssocID="{EDC9DB1B-6DAF-4ABB-87E3-043AAA4AAE8A}" presName="composite2" presStyleCnt="0"/>
      <dgm:spPr/>
    </dgm:pt>
    <dgm:pt modelId="{B5C8E7ED-C35E-4BD8-98BE-DC6156A3D59A}" type="pres">
      <dgm:prSet presAssocID="{EDC9DB1B-6DAF-4ABB-87E3-043AAA4AAE8A}" presName="background2" presStyleLbl="node2" presStyleIdx="1" presStyleCnt="2"/>
      <dgm:spPr/>
    </dgm:pt>
    <dgm:pt modelId="{20901D68-B992-4165-AB0D-A9BE62B7E951}" type="pres">
      <dgm:prSet presAssocID="{EDC9DB1B-6DAF-4ABB-87E3-043AAA4AAE8A}" presName="text2" presStyleLbl="fgAcc2" presStyleIdx="1" presStyleCnt="2">
        <dgm:presLayoutVars>
          <dgm:chPref val="3"/>
        </dgm:presLayoutVars>
      </dgm:prSet>
      <dgm:spPr/>
    </dgm:pt>
    <dgm:pt modelId="{ACA300AB-7FBE-4346-83D1-9CCCEC8C00D6}" type="pres">
      <dgm:prSet presAssocID="{EDC9DB1B-6DAF-4ABB-87E3-043AAA4AAE8A}" presName="hierChild3" presStyleCnt="0"/>
      <dgm:spPr/>
    </dgm:pt>
    <dgm:pt modelId="{05EF88A1-44E5-45B2-8F05-E23D54A22D6E}" type="pres">
      <dgm:prSet presAssocID="{AFD9AD0E-B765-4832-8DBD-2B09389CC3AE}" presName="Name17" presStyleLbl="parChTrans1D3" presStyleIdx="2" presStyleCnt="4"/>
      <dgm:spPr/>
    </dgm:pt>
    <dgm:pt modelId="{79660B03-6373-4400-BDE2-44BBFE1F9C30}" type="pres">
      <dgm:prSet presAssocID="{62FCC781-65EB-4CBF-BE3F-AB5E32C40642}" presName="hierRoot3" presStyleCnt="0"/>
      <dgm:spPr/>
    </dgm:pt>
    <dgm:pt modelId="{51382031-0645-436E-ACA6-4CA8F8217C97}" type="pres">
      <dgm:prSet presAssocID="{62FCC781-65EB-4CBF-BE3F-AB5E32C40642}" presName="composite3" presStyleCnt="0"/>
      <dgm:spPr/>
    </dgm:pt>
    <dgm:pt modelId="{B3A1CDA7-8D37-46A0-907E-37A591E250B8}" type="pres">
      <dgm:prSet presAssocID="{62FCC781-65EB-4CBF-BE3F-AB5E32C40642}" presName="background3" presStyleLbl="node3" presStyleIdx="2" presStyleCnt="4"/>
      <dgm:spPr/>
    </dgm:pt>
    <dgm:pt modelId="{054B7221-732A-4CD0-80A6-30E04AFE243D}" type="pres">
      <dgm:prSet presAssocID="{62FCC781-65EB-4CBF-BE3F-AB5E32C40642}" presName="text3" presStyleLbl="fgAcc3" presStyleIdx="2" presStyleCnt="4">
        <dgm:presLayoutVars>
          <dgm:chPref val="3"/>
        </dgm:presLayoutVars>
      </dgm:prSet>
      <dgm:spPr/>
    </dgm:pt>
    <dgm:pt modelId="{FB46E227-4295-47C0-850E-1CF8389B5102}" type="pres">
      <dgm:prSet presAssocID="{62FCC781-65EB-4CBF-BE3F-AB5E32C40642}" presName="hierChild4" presStyleCnt="0"/>
      <dgm:spPr/>
    </dgm:pt>
    <dgm:pt modelId="{88782ABE-AE64-4936-977A-7FE523BB170A}" type="pres">
      <dgm:prSet presAssocID="{FB762E54-DE5D-4944-987B-A3D82364F011}" presName="Name17" presStyleLbl="parChTrans1D3" presStyleIdx="3" presStyleCnt="4"/>
      <dgm:spPr/>
    </dgm:pt>
    <dgm:pt modelId="{3559C1E4-3A42-4D42-8899-94653717F9DF}" type="pres">
      <dgm:prSet presAssocID="{DAD1F9E2-E29A-441E-8E00-74603E0BC22F}" presName="hierRoot3" presStyleCnt="0"/>
      <dgm:spPr/>
    </dgm:pt>
    <dgm:pt modelId="{4DBC37CD-3E87-4E4B-A54C-901609EE9AAF}" type="pres">
      <dgm:prSet presAssocID="{DAD1F9E2-E29A-441E-8E00-74603E0BC22F}" presName="composite3" presStyleCnt="0"/>
      <dgm:spPr/>
    </dgm:pt>
    <dgm:pt modelId="{6EFE107D-76AA-45A6-A712-93FFADDF84CA}" type="pres">
      <dgm:prSet presAssocID="{DAD1F9E2-E29A-441E-8E00-74603E0BC22F}" presName="background3" presStyleLbl="node3" presStyleIdx="3" presStyleCnt="4"/>
      <dgm:spPr/>
    </dgm:pt>
    <dgm:pt modelId="{2D2FB785-2E1B-4310-89E2-877D60950B60}" type="pres">
      <dgm:prSet presAssocID="{DAD1F9E2-E29A-441E-8E00-74603E0BC22F}" presName="text3" presStyleLbl="fgAcc3" presStyleIdx="3" presStyleCnt="4">
        <dgm:presLayoutVars>
          <dgm:chPref val="3"/>
        </dgm:presLayoutVars>
      </dgm:prSet>
      <dgm:spPr/>
    </dgm:pt>
    <dgm:pt modelId="{A4DC42FF-B056-4323-BE19-C5D72AD88A33}" type="pres">
      <dgm:prSet presAssocID="{DAD1F9E2-E29A-441E-8E00-74603E0BC22F}" presName="hierChild4" presStyleCnt="0"/>
      <dgm:spPr/>
    </dgm:pt>
  </dgm:ptLst>
  <dgm:cxnLst>
    <dgm:cxn modelId="{CD037005-2A44-4432-9EA3-25746AC4634A}" srcId="{EDC9DB1B-6DAF-4ABB-87E3-043AAA4AAE8A}" destId="{DAD1F9E2-E29A-441E-8E00-74603E0BC22F}" srcOrd="1" destOrd="0" parTransId="{FB762E54-DE5D-4944-987B-A3D82364F011}" sibTransId="{71D78C2B-D039-4F31-BBF6-BF1FE58A1014}"/>
    <dgm:cxn modelId="{14B11406-C1AA-4A05-86CA-28F661BBBC72}" type="presOf" srcId="{4271CA09-4FE0-4BF6-9C98-F9A0AEC22A18}" destId="{BFB8EA40-88E3-4F7F-A46A-F0FAB465270D}" srcOrd="0" destOrd="0" presId="urn:microsoft.com/office/officeart/2005/8/layout/hierarchy1"/>
    <dgm:cxn modelId="{103AB010-6ABA-44C7-B416-E6EF42B8E804}" type="presOf" srcId="{025B7765-4EDE-4DCB-B2FF-D39C81DDE52E}" destId="{637523F8-55CE-4463-A014-F40EAFC1D11D}" srcOrd="0" destOrd="0" presId="urn:microsoft.com/office/officeart/2005/8/layout/hierarchy1"/>
    <dgm:cxn modelId="{91FAA727-F167-45C3-86D4-F35E9C036AE5}" type="presOf" srcId="{264EA35A-FD28-49FC-87C2-3EB9ADAC8CDA}" destId="{D3188E16-A3AA-4084-ADDD-17453901C1A8}" srcOrd="0" destOrd="0" presId="urn:microsoft.com/office/officeart/2005/8/layout/hierarchy1"/>
    <dgm:cxn modelId="{DAB0493C-6E31-49B6-85D3-B874A3EF69EC}" type="presOf" srcId="{16B7A923-0F65-4B1E-B141-AE931E1A5C45}" destId="{3E0CD734-ECC1-4B27-9DC1-A6156E448A76}" srcOrd="0" destOrd="0" presId="urn:microsoft.com/office/officeart/2005/8/layout/hierarchy1"/>
    <dgm:cxn modelId="{10EDF23E-907A-4A49-8B22-FDF3AEC447BF}" type="presOf" srcId="{AFD9AD0E-B765-4832-8DBD-2B09389CC3AE}" destId="{05EF88A1-44E5-45B2-8F05-E23D54A22D6E}" srcOrd="0" destOrd="0" presId="urn:microsoft.com/office/officeart/2005/8/layout/hierarchy1"/>
    <dgm:cxn modelId="{74F6A15E-0DFD-4441-AD56-D43907DF0014}" type="presOf" srcId="{DAD1F9E2-E29A-441E-8E00-74603E0BC22F}" destId="{2D2FB785-2E1B-4310-89E2-877D60950B60}" srcOrd="0" destOrd="0" presId="urn:microsoft.com/office/officeart/2005/8/layout/hierarchy1"/>
    <dgm:cxn modelId="{1683A843-525D-4CE1-9B43-C86DF5E4B4DF}" type="presOf" srcId="{A359DC84-73EE-4DB5-A069-5A5C7EEA955C}" destId="{2550B926-ABD4-46F6-BA8D-1C20663086ED}" srcOrd="0" destOrd="0" presId="urn:microsoft.com/office/officeart/2005/8/layout/hierarchy1"/>
    <dgm:cxn modelId="{4E84BB67-8C58-4E5D-A550-B00B266809A8}" srcId="{EDC9DB1B-6DAF-4ABB-87E3-043AAA4AAE8A}" destId="{62FCC781-65EB-4CBF-BE3F-AB5E32C40642}" srcOrd="0" destOrd="0" parTransId="{AFD9AD0E-B765-4832-8DBD-2B09389CC3AE}" sibTransId="{B70A426D-9A5C-461C-BCF7-1FF8B59C576F}"/>
    <dgm:cxn modelId="{8469894C-F340-403A-97AC-1B6B656E698B}" srcId="{428706EC-3E94-4BBA-8EED-472B1B1C9F98}" destId="{A359DC84-73EE-4DB5-A069-5A5C7EEA955C}" srcOrd="0" destOrd="0" parTransId="{4271CA09-4FE0-4BF6-9C98-F9A0AEC22A18}" sibTransId="{1D756E4D-FE1D-4A4F-B14D-11B57B808BFD}"/>
    <dgm:cxn modelId="{34A6DD6F-F7A2-40FD-9431-D6DC318DC3C6}" srcId="{A359DC84-73EE-4DB5-A069-5A5C7EEA955C}" destId="{025B7765-4EDE-4DCB-B2FF-D39C81DDE52E}" srcOrd="1" destOrd="0" parTransId="{2489E7A5-1306-40EC-AD4D-6B09C3D069B9}" sibTransId="{636E7A74-C46B-4A92-85D9-6A9542CC5AC8}"/>
    <dgm:cxn modelId="{355EA453-AAAB-4B3D-BC57-BAD27CB6A897}" srcId="{A359DC84-73EE-4DB5-A069-5A5C7EEA955C}" destId="{264EA35A-FD28-49FC-87C2-3EB9ADAC8CDA}" srcOrd="0" destOrd="0" parTransId="{16B7A923-0F65-4B1E-B141-AE931E1A5C45}" sibTransId="{2913C5E2-1CC4-4327-AA68-B58D20F02460}"/>
    <dgm:cxn modelId="{C26D6777-745A-4005-BEDB-5B52CB9DE2A7}" type="presOf" srcId="{62FCC781-65EB-4CBF-BE3F-AB5E32C40642}" destId="{054B7221-732A-4CD0-80A6-30E04AFE243D}" srcOrd="0" destOrd="0" presId="urn:microsoft.com/office/officeart/2005/8/layout/hierarchy1"/>
    <dgm:cxn modelId="{00CDAD79-B1D4-415D-AAAF-EAE71102340F}" type="presOf" srcId="{EDC9DB1B-6DAF-4ABB-87E3-043AAA4AAE8A}" destId="{20901D68-B992-4165-AB0D-A9BE62B7E951}" srcOrd="0" destOrd="0" presId="urn:microsoft.com/office/officeart/2005/8/layout/hierarchy1"/>
    <dgm:cxn modelId="{ACB41F90-74DA-4769-9391-8D3D5206862D}" srcId="{428706EC-3E94-4BBA-8EED-472B1B1C9F98}" destId="{EDC9DB1B-6DAF-4ABB-87E3-043AAA4AAE8A}" srcOrd="1" destOrd="0" parTransId="{3CBAA771-9CE5-46FD-B34B-8AA2E9FD320B}" sibTransId="{3E2BA137-F0D0-4AFD-9158-1750ACFAD296}"/>
    <dgm:cxn modelId="{AD68CD97-3B51-4451-BF7C-4DD221FAC6F9}" srcId="{AE64B882-8B2C-4EEC-8C2B-D74E6BBDC9A9}" destId="{428706EC-3E94-4BBA-8EED-472B1B1C9F98}" srcOrd="0" destOrd="0" parTransId="{614B8F06-7EFB-4C50-B953-139EBA0A7661}" sibTransId="{46CC3838-A73A-468E-A8F2-CF2FF143C815}"/>
    <dgm:cxn modelId="{5D7F9DA9-BAE1-42D8-A8DF-94B98DC33D62}" type="presOf" srcId="{3CBAA771-9CE5-46FD-B34B-8AA2E9FD320B}" destId="{98DBD61D-CEB1-4E14-9B30-FAD281A8D43D}" srcOrd="0" destOrd="0" presId="urn:microsoft.com/office/officeart/2005/8/layout/hierarchy1"/>
    <dgm:cxn modelId="{FC4B76AE-3B6D-4E9B-AA33-7F7CBE13F164}" type="presOf" srcId="{AE64B882-8B2C-4EEC-8C2B-D74E6BBDC9A9}" destId="{B94552E5-0FEE-4CB2-A9A1-E7598AD5412A}" srcOrd="0" destOrd="0" presId="urn:microsoft.com/office/officeart/2005/8/layout/hierarchy1"/>
    <dgm:cxn modelId="{BD222FB5-5890-4B7E-A853-58EE08EC145C}" type="presOf" srcId="{2489E7A5-1306-40EC-AD4D-6B09C3D069B9}" destId="{06C8B101-E0E8-479E-9986-DD8CC373C9D4}" srcOrd="0" destOrd="0" presId="urn:microsoft.com/office/officeart/2005/8/layout/hierarchy1"/>
    <dgm:cxn modelId="{EBBBF6B5-61EB-4637-8100-471864460EE6}" type="presOf" srcId="{FB762E54-DE5D-4944-987B-A3D82364F011}" destId="{88782ABE-AE64-4936-977A-7FE523BB170A}" srcOrd="0" destOrd="0" presId="urn:microsoft.com/office/officeart/2005/8/layout/hierarchy1"/>
    <dgm:cxn modelId="{BDEC5FE3-6FC1-48A1-82AC-3FE087146BDE}" type="presOf" srcId="{428706EC-3E94-4BBA-8EED-472B1B1C9F98}" destId="{6E4B4C02-CF1A-4FF1-B0C0-C5255E94F466}" srcOrd="0" destOrd="0" presId="urn:microsoft.com/office/officeart/2005/8/layout/hierarchy1"/>
    <dgm:cxn modelId="{2C81C9C9-EE57-48FA-A95C-C118AF375269}" type="presParOf" srcId="{B94552E5-0FEE-4CB2-A9A1-E7598AD5412A}" destId="{6DC5D100-50FA-40B1-AE0A-BD9D892FAEA2}" srcOrd="0" destOrd="0" presId="urn:microsoft.com/office/officeart/2005/8/layout/hierarchy1"/>
    <dgm:cxn modelId="{2FF752F7-18D0-4410-A2D3-72FF109FBFA6}" type="presParOf" srcId="{6DC5D100-50FA-40B1-AE0A-BD9D892FAEA2}" destId="{24122632-0E5F-4059-92AE-E10BDB2D018C}" srcOrd="0" destOrd="0" presId="urn:microsoft.com/office/officeart/2005/8/layout/hierarchy1"/>
    <dgm:cxn modelId="{FCD0880D-7AE5-4946-BD4A-F959673A0DEF}" type="presParOf" srcId="{24122632-0E5F-4059-92AE-E10BDB2D018C}" destId="{61E7103A-8F62-4E23-9B08-485E4D874F44}" srcOrd="0" destOrd="0" presId="urn:microsoft.com/office/officeart/2005/8/layout/hierarchy1"/>
    <dgm:cxn modelId="{9A82E450-9342-4778-9AEB-557A35E3A9F8}" type="presParOf" srcId="{24122632-0E5F-4059-92AE-E10BDB2D018C}" destId="{6E4B4C02-CF1A-4FF1-B0C0-C5255E94F466}" srcOrd="1" destOrd="0" presId="urn:microsoft.com/office/officeart/2005/8/layout/hierarchy1"/>
    <dgm:cxn modelId="{B35294E1-AE21-4CDD-8FD7-D752F8952B01}" type="presParOf" srcId="{6DC5D100-50FA-40B1-AE0A-BD9D892FAEA2}" destId="{27D8E097-3225-49A4-8626-D4A07620C402}" srcOrd="1" destOrd="0" presId="urn:microsoft.com/office/officeart/2005/8/layout/hierarchy1"/>
    <dgm:cxn modelId="{50934860-103D-47F2-B392-82054ADB8626}" type="presParOf" srcId="{27D8E097-3225-49A4-8626-D4A07620C402}" destId="{BFB8EA40-88E3-4F7F-A46A-F0FAB465270D}" srcOrd="0" destOrd="0" presId="urn:microsoft.com/office/officeart/2005/8/layout/hierarchy1"/>
    <dgm:cxn modelId="{4A072524-899A-4511-8ABA-D8CBC8AD607B}" type="presParOf" srcId="{27D8E097-3225-49A4-8626-D4A07620C402}" destId="{CD75D84A-7CC0-4A20-9486-B651E6A0E57E}" srcOrd="1" destOrd="0" presId="urn:microsoft.com/office/officeart/2005/8/layout/hierarchy1"/>
    <dgm:cxn modelId="{7DDAC3A1-1914-492D-B6F8-97C8B7658E75}" type="presParOf" srcId="{CD75D84A-7CC0-4A20-9486-B651E6A0E57E}" destId="{84349B9C-9EA1-4661-A4DD-598C24CD3DF2}" srcOrd="0" destOrd="0" presId="urn:microsoft.com/office/officeart/2005/8/layout/hierarchy1"/>
    <dgm:cxn modelId="{20112FD9-8C34-448F-ABD5-E44152A8D9D3}" type="presParOf" srcId="{84349B9C-9EA1-4661-A4DD-598C24CD3DF2}" destId="{CF0F9CD8-EDD6-4A36-A37F-B61DBD44DB9E}" srcOrd="0" destOrd="0" presId="urn:microsoft.com/office/officeart/2005/8/layout/hierarchy1"/>
    <dgm:cxn modelId="{1FF666B5-4DA6-4E6D-9EE0-508507D82755}" type="presParOf" srcId="{84349B9C-9EA1-4661-A4DD-598C24CD3DF2}" destId="{2550B926-ABD4-46F6-BA8D-1C20663086ED}" srcOrd="1" destOrd="0" presId="urn:microsoft.com/office/officeart/2005/8/layout/hierarchy1"/>
    <dgm:cxn modelId="{750FF97B-6542-488A-B6D5-2F8F584C39B2}" type="presParOf" srcId="{CD75D84A-7CC0-4A20-9486-B651E6A0E57E}" destId="{D58460E0-48EB-4EAD-955A-3E8C6EDDF474}" srcOrd="1" destOrd="0" presId="urn:microsoft.com/office/officeart/2005/8/layout/hierarchy1"/>
    <dgm:cxn modelId="{C20E3772-B2FF-4890-8391-B78E4BC697F5}" type="presParOf" srcId="{D58460E0-48EB-4EAD-955A-3E8C6EDDF474}" destId="{3E0CD734-ECC1-4B27-9DC1-A6156E448A76}" srcOrd="0" destOrd="0" presId="urn:microsoft.com/office/officeart/2005/8/layout/hierarchy1"/>
    <dgm:cxn modelId="{8A8C22AA-181E-4A19-9F19-A68B08084F4D}" type="presParOf" srcId="{D58460E0-48EB-4EAD-955A-3E8C6EDDF474}" destId="{F18A4240-A77E-40D5-8EAC-F023FF5D8F8C}" srcOrd="1" destOrd="0" presId="urn:microsoft.com/office/officeart/2005/8/layout/hierarchy1"/>
    <dgm:cxn modelId="{720FDBB8-5958-46D0-85A1-A2DF01E3C2EC}" type="presParOf" srcId="{F18A4240-A77E-40D5-8EAC-F023FF5D8F8C}" destId="{95898904-80EB-47BB-895C-C78C3B3774B5}" srcOrd="0" destOrd="0" presId="urn:microsoft.com/office/officeart/2005/8/layout/hierarchy1"/>
    <dgm:cxn modelId="{5D436007-1EED-4F0E-A712-DFA51821F553}" type="presParOf" srcId="{95898904-80EB-47BB-895C-C78C3B3774B5}" destId="{D24E1565-6016-47CF-888E-B9243577EFF5}" srcOrd="0" destOrd="0" presId="urn:microsoft.com/office/officeart/2005/8/layout/hierarchy1"/>
    <dgm:cxn modelId="{929D8C85-9167-4E64-A9F8-86DA83393FE7}" type="presParOf" srcId="{95898904-80EB-47BB-895C-C78C3B3774B5}" destId="{D3188E16-A3AA-4084-ADDD-17453901C1A8}" srcOrd="1" destOrd="0" presId="urn:microsoft.com/office/officeart/2005/8/layout/hierarchy1"/>
    <dgm:cxn modelId="{E37DCB10-B852-4BCA-9078-6319DDA6D5E6}" type="presParOf" srcId="{F18A4240-A77E-40D5-8EAC-F023FF5D8F8C}" destId="{4577010B-F0EC-4474-B154-A9E6D4B9499D}" srcOrd="1" destOrd="0" presId="urn:microsoft.com/office/officeart/2005/8/layout/hierarchy1"/>
    <dgm:cxn modelId="{53A87584-2EC6-4324-A5CB-7FBCFE12A19F}" type="presParOf" srcId="{D58460E0-48EB-4EAD-955A-3E8C6EDDF474}" destId="{06C8B101-E0E8-479E-9986-DD8CC373C9D4}" srcOrd="2" destOrd="0" presId="urn:microsoft.com/office/officeart/2005/8/layout/hierarchy1"/>
    <dgm:cxn modelId="{B0A3AEEB-0F07-4B08-9ED9-0372ECBD3964}" type="presParOf" srcId="{D58460E0-48EB-4EAD-955A-3E8C6EDDF474}" destId="{CAB0FBE9-C1AC-4F0F-B81C-CA38379D6F02}" srcOrd="3" destOrd="0" presId="urn:microsoft.com/office/officeart/2005/8/layout/hierarchy1"/>
    <dgm:cxn modelId="{1AAE99FE-D7AA-4D1D-97B2-4612E5A6F4C0}" type="presParOf" srcId="{CAB0FBE9-C1AC-4F0F-B81C-CA38379D6F02}" destId="{6BF032D3-71B7-4A8C-90F7-72D1014EBCEA}" srcOrd="0" destOrd="0" presId="urn:microsoft.com/office/officeart/2005/8/layout/hierarchy1"/>
    <dgm:cxn modelId="{F9EF4F9A-1CEF-47FF-9E22-75A197EB6AE6}" type="presParOf" srcId="{6BF032D3-71B7-4A8C-90F7-72D1014EBCEA}" destId="{177D2B10-4DF4-40CE-AABF-4FDC26837CBC}" srcOrd="0" destOrd="0" presId="urn:microsoft.com/office/officeart/2005/8/layout/hierarchy1"/>
    <dgm:cxn modelId="{0024461A-F915-4756-B5B1-24D9F051C9E8}" type="presParOf" srcId="{6BF032D3-71B7-4A8C-90F7-72D1014EBCEA}" destId="{637523F8-55CE-4463-A014-F40EAFC1D11D}" srcOrd="1" destOrd="0" presId="urn:microsoft.com/office/officeart/2005/8/layout/hierarchy1"/>
    <dgm:cxn modelId="{F4941F65-DEE4-4DA0-81FF-F2207E8B8C99}" type="presParOf" srcId="{CAB0FBE9-C1AC-4F0F-B81C-CA38379D6F02}" destId="{62A060BC-667D-4CF7-977D-8923641F3D78}" srcOrd="1" destOrd="0" presId="urn:microsoft.com/office/officeart/2005/8/layout/hierarchy1"/>
    <dgm:cxn modelId="{55F6D8C7-D53F-4821-A525-55CFBEACBE39}" type="presParOf" srcId="{27D8E097-3225-49A4-8626-D4A07620C402}" destId="{98DBD61D-CEB1-4E14-9B30-FAD281A8D43D}" srcOrd="2" destOrd="0" presId="urn:microsoft.com/office/officeart/2005/8/layout/hierarchy1"/>
    <dgm:cxn modelId="{B7216982-00FB-4EE7-A6AA-48FAC92D3CEA}" type="presParOf" srcId="{27D8E097-3225-49A4-8626-D4A07620C402}" destId="{61A9106F-6124-4F48-9B44-987F30B48983}" srcOrd="3" destOrd="0" presId="urn:microsoft.com/office/officeart/2005/8/layout/hierarchy1"/>
    <dgm:cxn modelId="{77B4CA80-C62E-4BE9-BB51-500A929326E6}" type="presParOf" srcId="{61A9106F-6124-4F48-9B44-987F30B48983}" destId="{BDF2758E-329C-45D9-8FF5-F0F85F02D349}" srcOrd="0" destOrd="0" presId="urn:microsoft.com/office/officeart/2005/8/layout/hierarchy1"/>
    <dgm:cxn modelId="{5832D5EC-151C-4E38-BE8D-1A20EF79CA18}" type="presParOf" srcId="{BDF2758E-329C-45D9-8FF5-F0F85F02D349}" destId="{B5C8E7ED-C35E-4BD8-98BE-DC6156A3D59A}" srcOrd="0" destOrd="0" presId="urn:microsoft.com/office/officeart/2005/8/layout/hierarchy1"/>
    <dgm:cxn modelId="{D2799D2D-6EDA-4598-98E0-3CAD095485BF}" type="presParOf" srcId="{BDF2758E-329C-45D9-8FF5-F0F85F02D349}" destId="{20901D68-B992-4165-AB0D-A9BE62B7E951}" srcOrd="1" destOrd="0" presId="urn:microsoft.com/office/officeart/2005/8/layout/hierarchy1"/>
    <dgm:cxn modelId="{488AD67C-819F-4B31-BD14-95A86C34D1E8}" type="presParOf" srcId="{61A9106F-6124-4F48-9B44-987F30B48983}" destId="{ACA300AB-7FBE-4346-83D1-9CCCEC8C00D6}" srcOrd="1" destOrd="0" presId="urn:microsoft.com/office/officeart/2005/8/layout/hierarchy1"/>
    <dgm:cxn modelId="{48EA487D-5F2A-4CB3-ACFA-BAA47C45CB0B}" type="presParOf" srcId="{ACA300AB-7FBE-4346-83D1-9CCCEC8C00D6}" destId="{05EF88A1-44E5-45B2-8F05-E23D54A22D6E}" srcOrd="0" destOrd="0" presId="urn:microsoft.com/office/officeart/2005/8/layout/hierarchy1"/>
    <dgm:cxn modelId="{7FF1D1F5-C179-47E7-A153-2904473D363D}" type="presParOf" srcId="{ACA300AB-7FBE-4346-83D1-9CCCEC8C00D6}" destId="{79660B03-6373-4400-BDE2-44BBFE1F9C30}" srcOrd="1" destOrd="0" presId="urn:microsoft.com/office/officeart/2005/8/layout/hierarchy1"/>
    <dgm:cxn modelId="{F5D3214C-47D3-4413-9DC6-8F96A91F376D}" type="presParOf" srcId="{79660B03-6373-4400-BDE2-44BBFE1F9C30}" destId="{51382031-0645-436E-ACA6-4CA8F8217C97}" srcOrd="0" destOrd="0" presId="urn:microsoft.com/office/officeart/2005/8/layout/hierarchy1"/>
    <dgm:cxn modelId="{E704C44D-740A-42A9-A172-AB1C33AA6C80}" type="presParOf" srcId="{51382031-0645-436E-ACA6-4CA8F8217C97}" destId="{B3A1CDA7-8D37-46A0-907E-37A591E250B8}" srcOrd="0" destOrd="0" presId="urn:microsoft.com/office/officeart/2005/8/layout/hierarchy1"/>
    <dgm:cxn modelId="{3E6EB83F-1397-487C-AE6B-A999A7818F1B}" type="presParOf" srcId="{51382031-0645-436E-ACA6-4CA8F8217C97}" destId="{054B7221-732A-4CD0-80A6-30E04AFE243D}" srcOrd="1" destOrd="0" presId="urn:microsoft.com/office/officeart/2005/8/layout/hierarchy1"/>
    <dgm:cxn modelId="{20E23740-1F94-4B68-91C6-830DBC9C70F5}" type="presParOf" srcId="{79660B03-6373-4400-BDE2-44BBFE1F9C30}" destId="{FB46E227-4295-47C0-850E-1CF8389B5102}" srcOrd="1" destOrd="0" presId="urn:microsoft.com/office/officeart/2005/8/layout/hierarchy1"/>
    <dgm:cxn modelId="{3AD2A5C9-2A9A-4922-8826-C23A33720F7B}" type="presParOf" srcId="{ACA300AB-7FBE-4346-83D1-9CCCEC8C00D6}" destId="{88782ABE-AE64-4936-977A-7FE523BB170A}" srcOrd="2" destOrd="0" presId="urn:microsoft.com/office/officeart/2005/8/layout/hierarchy1"/>
    <dgm:cxn modelId="{F34C12B3-D90B-4AEE-B6BC-E9490451071E}" type="presParOf" srcId="{ACA300AB-7FBE-4346-83D1-9CCCEC8C00D6}" destId="{3559C1E4-3A42-4D42-8899-94653717F9DF}" srcOrd="3" destOrd="0" presId="urn:microsoft.com/office/officeart/2005/8/layout/hierarchy1"/>
    <dgm:cxn modelId="{F1E91F23-2831-43AB-9268-26A6F6B241DD}" type="presParOf" srcId="{3559C1E4-3A42-4D42-8899-94653717F9DF}" destId="{4DBC37CD-3E87-4E4B-A54C-901609EE9AAF}" srcOrd="0" destOrd="0" presId="urn:microsoft.com/office/officeart/2005/8/layout/hierarchy1"/>
    <dgm:cxn modelId="{B4EF90ED-063E-4ABF-A717-696752436A31}" type="presParOf" srcId="{4DBC37CD-3E87-4E4B-A54C-901609EE9AAF}" destId="{6EFE107D-76AA-45A6-A712-93FFADDF84CA}" srcOrd="0" destOrd="0" presId="urn:microsoft.com/office/officeart/2005/8/layout/hierarchy1"/>
    <dgm:cxn modelId="{C687DA4C-BE97-4293-8E54-364E3B71A4AF}" type="presParOf" srcId="{4DBC37CD-3E87-4E4B-A54C-901609EE9AAF}" destId="{2D2FB785-2E1B-4310-89E2-877D60950B60}" srcOrd="1" destOrd="0" presId="urn:microsoft.com/office/officeart/2005/8/layout/hierarchy1"/>
    <dgm:cxn modelId="{297B9038-D7FD-47C0-81D6-B606BC3CC186}" type="presParOf" srcId="{3559C1E4-3A42-4D42-8899-94653717F9DF}" destId="{A4DC42FF-B056-4323-BE19-C5D72AD88A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82ABE-AE64-4936-977A-7FE523BB170A}">
      <dsp:nvSpPr>
        <dsp:cNvPr id="0" name=""/>
        <dsp:cNvSpPr/>
      </dsp:nvSpPr>
      <dsp:spPr>
        <a:xfrm>
          <a:off x="4447967" y="2103807"/>
          <a:ext cx="764193" cy="363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841"/>
              </a:lnTo>
              <a:lnTo>
                <a:pt x="764193" y="247841"/>
              </a:lnTo>
              <a:lnTo>
                <a:pt x="764193" y="3636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F88A1-44E5-45B2-8F05-E23D54A22D6E}">
      <dsp:nvSpPr>
        <dsp:cNvPr id="0" name=""/>
        <dsp:cNvSpPr/>
      </dsp:nvSpPr>
      <dsp:spPr>
        <a:xfrm>
          <a:off x="3683774" y="2103807"/>
          <a:ext cx="764193" cy="363686"/>
        </a:xfrm>
        <a:custGeom>
          <a:avLst/>
          <a:gdLst/>
          <a:ahLst/>
          <a:cxnLst/>
          <a:rect l="0" t="0" r="0" b="0"/>
          <a:pathLst>
            <a:path>
              <a:moveTo>
                <a:pt x="764193" y="0"/>
              </a:moveTo>
              <a:lnTo>
                <a:pt x="764193" y="247841"/>
              </a:lnTo>
              <a:lnTo>
                <a:pt x="0" y="247841"/>
              </a:lnTo>
              <a:lnTo>
                <a:pt x="0" y="3636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D61D-CEB1-4E14-9B30-FAD281A8D43D}">
      <dsp:nvSpPr>
        <dsp:cNvPr id="0" name=""/>
        <dsp:cNvSpPr/>
      </dsp:nvSpPr>
      <dsp:spPr>
        <a:xfrm>
          <a:off x="2919580" y="946054"/>
          <a:ext cx="1528386" cy="363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841"/>
              </a:lnTo>
              <a:lnTo>
                <a:pt x="1528386" y="247841"/>
              </a:lnTo>
              <a:lnTo>
                <a:pt x="1528386" y="3636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8B101-E0E8-479E-9986-DD8CC373C9D4}">
      <dsp:nvSpPr>
        <dsp:cNvPr id="0" name=""/>
        <dsp:cNvSpPr/>
      </dsp:nvSpPr>
      <dsp:spPr>
        <a:xfrm>
          <a:off x="1391194" y="2103807"/>
          <a:ext cx="764193" cy="363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841"/>
              </a:lnTo>
              <a:lnTo>
                <a:pt x="764193" y="247841"/>
              </a:lnTo>
              <a:lnTo>
                <a:pt x="764193" y="3636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CD734-ECC1-4B27-9DC1-A6156E448A76}">
      <dsp:nvSpPr>
        <dsp:cNvPr id="0" name=""/>
        <dsp:cNvSpPr/>
      </dsp:nvSpPr>
      <dsp:spPr>
        <a:xfrm>
          <a:off x="627000" y="2103807"/>
          <a:ext cx="764193" cy="363686"/>
        </a:xfrm>
        <a:custGeom>
          <a:avLst/>
          <a:gdLst/>
          <a:ahLst/>
          <a:cxnLst/>
          <a:rect l="0" t="0" r="0" b="0"/>
          <a:pathLst>
            <a:path>
              <a:moveTo>
                <a:pt x="764193" y="0"/>
              </a:moveTo>
              <a:lnTo>
                <a:pt x="764193" y="247841"/>
              </a:lnTo>
              <a:lnTo>
                <a:pt x="0" y="247841"/>
              </a:lnTo>
              <a:lnTo>
                <a:pt x="0" y="3636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8EA40-88E3-4F7F-A46A-F0FAB465270D}">
      <dsp:nvSpPr>
        <dsp:cNvPr id="0" name=""/>
        <dsp:cNvSpPr/>
      </dsp:nvSpPr>
      <dsp:spPr>
        <a:xfrm>
          <a:off x="1391194" y="946054"/>
          <a:ext cx="1528386" cy="363686"/>
        </a:xfrm>
        <a:custGeom>
          <a:avLst/>
          <a:gdLst/>
          <a:ahLst/>
          <a:cxnLst/>
          <a:rect l="0" t="0" r="0" b="0"/>
          <a:pathLst>
            <a:path>
              <a:moveTo>
                <a:pt x="1528386" y="0"/>
              </a:moveTo>
              <a:lnTo>
                <a:pt x="1528386" y="247841"/>
              </a:lnTo>
              <a:lnTo>
                <a:pt x="0" y="247841"/>
              </a:lnTo>
              <a:lnTo>
                <a:pt x="0" y="3636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7103A-8F62-4E23-9B08-485E4D874F44}">
      <dsp:nvSpPr>
        <dsp:cNvPr id="0" name=""/>
        <dsp:cNvSpPr/>
      </dsp:nvSpPr>
      <dsp:spPr>
        <a:xfrm>
          <a:off x="2294331" y="151988"/>
          <a:ext cx="1250498" cy="7940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B4C02-CF1A-4FF1-B0C0-C5255E94F466}">
      <dsp:nvSpPr>
        <dsp:cNvPr id="0" name=""/>
        <dsp:cNvSpPr/>
      </dsp:nvSpPr>
      <dsp:spPr>
        <a:xfrm>
          <a:off x="2433275" y="283985"/>
          <a:ext cx="1250498" cy="794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Miletus</a:t>
          </a:r>
        </a:p>
      </dsp:txBody>
      <dsp:txXfrm>
        <a:off x="2456532" y="307242"/>
        <a:ext cx="1203984" cy="747552"/>
      </dsp:txXfrm>
    </dsp:sp>
    <dsp:sp modelId="{CF0F9CD8-EDD6-4A36-A37F-B61DBD44DB9E}">
      <dsp:nvSpPr>
        <dsp:cNvPr id="0" name=""/>
        <dsp:cNvSpPr/>
      </dsp:nvSpPr>
      <dsp:spPr>
        <a:xfrm>
          <a:off x="765944" y="1309741"/>
          <a:ext cx="1250498" cy="7940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0B926-ABD4-46F6-BA8D-1C20663086ED}">
      <dsp:nvSpPr>
        <dsp:cNvPr id="0" name=""/>
        <dsp:cNvSpPr/>
      </dsp:nvSpPr>
      <dsp:spPr>
        <a:xfrm>
          <a:off x="904889" y="1441738"/>
          <a:ext cx="1250498" cy="794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API</a:t>
          </a:r>
        </a:p>
      </dsp:txBody>
      <dsp:txXfrm>
        <a:off x="928146" y="1464995"/>
        <a:ext cx="1203984" cy="747552"/>
      </dsp:txXfrm>
    </dsp:sp>
    <dsp:sp modelId="{D24E1565-6016-47CF-888E-B9243577EFF5}">
      <dsp:nvSpPr>
        <dsp:cNvPr id="0" name=""/>
        <dsp:cNvSpPr/>
      </dsp:nvSpPr>
      <dsp:spPr>
        <a:xfrm>
          <a:off x="1751" y="2467494"/>
          <a:ext cx="1250498" cy="7940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88E16-A3AA-4084-ADDD-17453901C1A8}">
      <dsp:nvSpPr>
        <dsp:cNvPr id="0" name=""/>
        <dsp:cNvSpPr/>
      </dsp:nvSpPr>
      <dsp:spPr>
        <a:xfrm>
          <a:off x="140695" y="2599491"/>
          <a:ext cx="1250498" cy="794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i="1" kern="1200" dirty="0" err="1"/>
            <a:t>npm</a:t>
          </a:r>
          <a:r>
            <a:rPr lang="de-DE" sz="1300" kern="1200" dirty="0"/>
            <a:t>-Package</a:t>
          </a:r>
        </a:p>
      </dsp:txBody>
      <dsp:txXfrm>
        <a:off x="163952" y="2622748"/>
        <a:ext cx="1203984" cy="747552"/>
      </dsp:txXfrm>
    </dsp:sp>
    <dsp:sp modelId="{177D2B10-4DF4-40CE-AABF-4FDC26837CBC}">
      <dsp:nvSpPr>
        <dsp:cNvPr id="0" name=""/>
        <dsp:cNvSpPr/>
      </dsp:nvSpPr>
      <dsp:spPr>
        <a:xfrm>
          <a:off x="1530138" y="2467494"/>
          <a:ext cx="1250498" cy="7940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523F8-55CE-4463-A014-F40EAFC1D11D}">
      <dsp:nvSpPr>
        <dsp:cNvPr id="0" name=""/>
        <dsp:cNvSpPr/>
      </dsp:nvSpPr>
      <dsp:spPr>
        <a:xfrm>
          <a:off x="1669082" y="2599491"/>
          <a:ext cx="1250498" cy="794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vorkompilierte Library</a:t>
          </a:r>
        </a:p>
      </dsp:txBody>
      <dsp:txXfrm>
        <a:off x="1692339" y="2622748"/>
        <a:ext cx="1203984" cy="747552"/>
      </dsp:txXfrm>
    </dsp:sp>
    <dsp:sp modelId="{B5C8E7ED-C35E-4BD8-98BE-DC6156A3D59A}">
      <dsp:nvSpPr>
        <dsp:cNvPr id="0" name=""/>
        <dsp:cNvSpPr/>
      </dsp:nvSpPr>
      <dsp:spPr>
        <a:xfrm>
          <a:off x="3822718" y="1309741"/>
          <a:ext cx="1250498" cy="7940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01D68-B992-4165-AB0D-A9BE62B7E951}">
      <dsp:nvSpPr>
        <dsp:cNvPr id="0" name=""/>
        <dsp:cNvSpPr/>
      </dsp:nvSpPr>
      <dsp:spPr>
        <a:xfrm>
          <a:off x="3961662" y="1441738"/>
          <a:ext cx="1250498" cy="794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Packager</a:t>
          </a:r>
        </a:p>
      </dsp:txBody>
      <dsp:txXfrm>
        <a:off x="3984919" y="1464995"/>
        <a:ext cx="1203984" cy="747552"/>
      </dsp:txXfrm>
    </dsp:sp>
    <dsp:sp modelId="{B3A1CDA7-8D37-46A0-907E-37A591E250B8}">
      <dsp:nvSpPr>
        <dsp:cNvPr id="0" name=""/>
        <dsp:cNvSpPr/>
      </dsp:nvSpPr>
      <dsp:spPr>
        <a:xfrm>
          <a:off x="3058525" y="2467494"/>
          <a:ext cx="1250498" cy="7940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B7221-732A-4CD0-80A6-30E04AFE243D}">
      <dsp:nvSpPr>
        <dsp:cNvPr id="0" name=""/>
        <dsp:cNvSpPr/>
      </dsp:nvSpPr>
      <dsp:spPr>
        <a:xfrm>
          <a:off x="3197469" y="2599491"/>
          <a:ext cx="1250498" cy="794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CLI</a:t>
          </a:r>
        </a:p>
      </dsp:txBody>
      <dsp:txXfrm>
        <a:off x="3220726" y="2622748"/>
        <a:ext cx="1203984" cy="747552"/>
      </dsp:txXfrm>
    </dsp:sp>
    <dsp:sp modelId="{6EFE107D-76AA-45A6-A712-93FFADDF84CA}">
      <dsp:nvSpPr>
        <dsp:cNvPr id="0" name=""/>
        <dsp:cNvSpPr/>
      </dsp:nvSpPr>
      <dsp:spPr>
        <a:xfrm>
          <a:off x="4586911" y="2467494"/>
          <a:ext cx="1250498" cy="7940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FB785-2E1B-4310-89E2-877D60950B60}">
      <dsp:nvSpPr>
        <dsp:cNvPr id="0" name=""/>
        <dsp:cNvSpPr/>
      </dsp:nvSpPr>
      <dsp:spPr>
        <a:xfrm>
          <a:off x="4725856" y="2599491"/>
          <a:ext cx="1250498" cy="794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VS-Extension</a:t>
          </a:r>
        </a:p>
      </dsp:txBody>
      <dsp:txXfrm>
        <a:off x="4749113" y="2622748"/>
        <a:ext cx="1203984" cy="747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CBD87D4-881B-46A6-BBA2-7E80CC390C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0411DF2-BAA0-4754-BC02-427131E7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5BC9B-3CD2-4B5A-BA07-E8F51A1D571F}" type="datetime1">
              <a:rPr lang="de-DE" smtClean="0"/>
              <a:t>28.04.2023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5632C8-468B-43E0-BB20-1AF0939CD1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E9577A-6584-4A4D-A102-E7947BD6E5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44528-8948-430D-8057-8D98973550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3324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AC3B1-7587-4247-A14D-1711BECE6FE5}" type="datetime1">
              <a:rPr lang="de-DE" smtClean="0"/>
              <a:pPr/>
              <a:t>28.04.2023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0C6A29-4676-420C-BBE3-ACC2B80F64D4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7300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0C6A29-4676-420C-BBE3-ACC2B80F64D4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0162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Bogen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3208" y="2743200"/>
            <a:ext cx="6592824" cy="2386584"/>
          </a:xfrm>
        </p:spPr>
        <p:txBody>
          <a:bodyPr rtlCol="0"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3208" y="5221224"/>
            <a:ext cx="6592824" cy="996696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C4E834A8-E396-4202-FD21-56524C3E1F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569" y="5795702"/>
            <a:ext cx="1511218" cy="77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 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5312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5312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09/05/2023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500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6500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507FDFFE-C7C9-65D6-D0F8-613DC4AA8A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6793" y="5938089"/>
            <a:ext cx="1511218" cy="77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2 mittleren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60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ogen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65760"/>
            <a:ext cx="5120640" cy="1325880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09/05/2023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41248" y="1828800"/>
            <a:ext cx="5093208" cy="4352544"/>
          </a:xfrm>
        </p:spPr>
        <p:txBody>
          <a:bodyPr rtlCol="0"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0A5B3F97-B0FF-0A06-A162-D93C789E52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6793" y="5938089"/>
            <a:ext cx="1511218" cy="77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888" y="1234440"/>
            <a:ext cx="3236976" cy="406908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09/05/2023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 rtlCol="0"/>
          <a:lstStyle>
            <a:lvl1pPr algn="l"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65976" y="2551176"/>
            <a:ext cx="4709160" cy="1755648"/>
          </a:xfrm>
        </p:spPr>
        <p:txBody>
          <a:bodyPr rtlCol="0"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F73489C6-E655-D669-3F21-E3597D1A57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6793" y="5938089"/>
            <a:ext cx="1511218" cy="77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09/05/2023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41BBC110-8229-6223-A47E-F62451AD31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6793" y="5938089"/>
            <a:ext cx="1511218" cy="77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09/05/2023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08A92893-4AA2-2804-0888-220B052B08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6793" y="5938089"/>
            <a:ext cx="1511218" cy="77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09/05/2023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D36CB8C5-486C-2429-81F0-1A5B58CDE2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6793" y="5938089"/>
            <a:ext cx="1511218" cy="77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09/05/2023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D687162B-22AF-E963-E20C-E7DBE61F74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6793" y="5938089"/>
            <a:ext cx="1511218" cy="77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ogen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0432" y="1399032"/>
            <a:ext cx="3236976" cy="406908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88152" y="1527048"/>
            <a:ext cx="5111496" cy="3931920"/>
          </a:xfrm>
        </p:spPr>
        <p:txBody>
          <a:bodyPr rtlCol="0"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09/05/2023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ED327CC7-5FE9-51EF-441C-301D77C673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6793" y="5938089"/>
            <a:ext cx="1511218" cy="77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 klein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365124"/>
            <a:ext cx="5806440" cy="1325880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496" y="1825625"/>
            <a:ext cx="5806440" cy="4352544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09/05/2023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EE00B9EE-F098-70A2-CA0F-56CF427209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6793" y="5938089"/>
            <a:ext cx="1511218" cy="77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Bogen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9272" y="1380744"/>
            <a:ext cx="5559552" cy="2514600"/>
          </a:xfrm>
        </p:spPr>
        <p:txBody>
          <a:bodyPr rtlCol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19272" y="4078224"/>
            <a:ext cx="5559552" cy="153619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9CA66A0B-85AA-CC19-CB69-FAB50AF6AE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6793" y="5938089"/>
            <a:ext cx="1511218" cy="77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365125"/>
            <a:ext cx="10515600" cy="1325563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79576" y="1911096"/>
            <a:ext cx="9829800" cy="3859742"/>
          </a:xfrm>
        </p:spPr>
        <p:txBody>
          <a:bodyPr rtlCol="0"/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09/05/2023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A2BC910-81BA-EC3C-2004-E7C57F7DC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6793" y="5938089"/>
            <a:ext cx="1511218" cy="77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09/05/2023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1D35A1B0-7E2B-AFAC-5C3A-9FE9172DAD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6793" y="5938089"/>
            <a:ext cx="1511218" cy="77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/>
              <a:t>Bild durch Klicken auf Symbol hinzufügen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rtlCol="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75304" y="4379976"/>
            <a:ext cx="5038344" cy="71323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09/05/2023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09/05/2023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41A31D6C-55D7-C7A9-A5F6-D3DEEACE3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6793" y="5938089"/>
            <a:ext cx="1511218" cy="77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09/05/2023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E9300977-53CA-EBD8-78AD-DC5DEB38ED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6793" y="5938089"/>
            <a:ext cx="1511218" cy="77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09/05/2023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de-DE" noProof="0" dirty="0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de-DE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‹Nr.›</a:t>
            </a:fld>
            <a:endParaRPr lang="de-DE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veshare.com/wiki/BME280_Environmental_Sensor#Software" TargetMode="External"/><Relationship Id="rId2" Type="http://schemas.openxmlformats.org/officeDocument/2006/relationships/hyperlink" Target="https://miletus.org/doc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p.larinet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08836-40C5-46C2-81BA-21AA27176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0678" y="2610686"/>
            <a:ext cx="7729719" cy="2666163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sz="4900" dirty="0">
                <a:solidFill>
                  <a:srgbClr val="FFFFFF"/>
                </a:solidFill>
              </a:rPr>
              <a:t>Die Web-App auf dem Desktop und dem Raspberry Pi</a:t>
            </a:r>
            <a:br>
              <a:rPr lang="de-DE" dirty="0">
                <a:solidFill>
                  <a:srgbClr val="FFFFFF"/>
                </a:solidFill>
              </a:rPr>
            </a:br>
            <a:r>
              <a:rPr lang="de-DE" sz="2400" dirty="0">
                <a:solidFill>
                  <a:srgbClr val="FFFFFF"/>
                </a:solidFill>
              </a:rPr>
              <a:t>Mit Web-Technologien für den Desktop und </a:t>
            </a:r>
            <a:br>
              <a:rPr lang="de-DE" sz="2400" dirty="0">
                <a:solidFill>
                  <a:srgbClr val="FFFFFF"/>
                </a:solidFill>
              </a:rPr>
            </a:br>
            <a:r>
              <a:rPr lang="de-DE" sz="2400" dirty="0">
                <a:solidFill>
                  <a:srgbClr val="FFFFFF"/>
                </a:solidFill>
              </a:rPr>
              <a:t>den Raspberry Pi programmieren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2CC4EC4-809C-4FD2-AA20-009F08590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de-DE" dirty="0">
                <a:solidFill>
                  <a:srgbClr val="FFFFFF"/>
                </a:solidFill>
              </a:rPr>
              <a:t>Dr. Veikko Krypczyk</a:t>
            </a:r>
          </a:p>
          <a:p>
            <a:pPr rtl="0"/>
            <a:endParaRPr lang="de-DE" dirty="0"/>
          </a:p>
        </p:txBody>
      </p:sp>
      <p:pic>
        <p:nvPicPr>
          <p:cNvPr id="1026" name="Picture 2" descr="Magdeburger Developer Days">
            <a:extLst>
              <a:ext uri="{FF2B5EF4-FFF2-40B4-BE49-F238E27FC236}">
                <a16:creationId xmlns:a16="http://schemas.microsoft.com/office/drawing/2014/main" id="{FBC6549D-D1F4-4375-42F1-6C66027BB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434" y="4893617"/>
            <a:ext cx="1324303" cy="132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96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626D8-8A8E-9EBA-3A72-7C4B93762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Miletus – Überblick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1905E3-F732-33C6-B0CA-8200DD43F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09/05/2023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471EC5-8AC5-3D90-95E8-490FBB271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EBB9A69F-F753-9FC0-9607-EF1903B927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5469801"/>
              </p:ext>
            </p:extLst>
          </p:nvPr>
        </p:nvGraphicFramePr>
        <p:xfrm>
          <a:off x="370936" y="1690688"/>
          <a:ext cx="5978106" cy="3545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77C21DF-5607-C2E6-4ADC-593AB9F73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5" y="1533590"/>
            <a:ext cx="4114801" cy="38597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000" i="1" dirty="0"/>
              <a:t>API</a:t>
            </a:r>
            <a:r>
              <a:rPr lang="de-DE" sz="2000" dirty="0"/>
              <a:t>: Zugriff aus JavaScript/ TypeScript auf die Geräte- und Systemfunktionen</a:t>
            </a:r>
          </a:p>
          <a:p>
            <a:pPr>
              <a:lnSpc>
                <a:spcPct val="150000"/>
              </a:lnSpc>
            </a:pPr>
            <a:r>
              <a:rPr lang="de-DE" sz="2000" i="1" dirty="0"/>
              <a:t>Packager</a:t>
            </a:r>
            <a:r>
              <a:rPr lang="de-DE" sz="2000" dirty="0"/>
              <a:t>: Verpacken der Web-Applikation, inklusive dem Miletus-API </a:t>
            </a:r>
          </a:p>
        </p:txBody>
      </p:sp>
    </p:spTree>
    <p:extLst>
      <p:ext uri="{BB962C8B-B14F-4D97-AF65-F5344CB8AC3E}">
        <p14:creationId xmlns:p14="http://schemas.microsoft.com/office/powerpoint/2010/main" val="3650927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185616-493F-C072-6332-EE2EA422C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Funktionen des API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3B24AF-A771-EBBE-0AA5-554FC98C7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904" y="1453373"/>
            <a:ext cx="3705176" cy="503078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de-DE" dirty="0"/>
              <a:t>Application</a:t>
            </a:r>
          </a:p>
          <a:p>
            <a:pPr>
              <a:lnSpc>
                <a:spcPct val="170000"/>
              </a:lnSpc>
            </a:pPr>
            <a:r>
              <a:rPr lang="de-DE" dirty="0"/>
              <a:t>App-Window</a:t>
            </a:r>
          </a:p>
          <a:p>
            <a:pPr>
              <a:lnSpc>
                <a:spcPct val="170000"/>
              </a:lnSpc>
            </a:pPr>
            <a:r>
              <a:rPr lang="de-DE" dirty="0"/>
              <a:t>Auto-Update-Funktion </a:t>
            </a:r>
          </a:p>
          <a:p>
            <a:pPr>
              <a:lnSpc>
                <a:spcPct val="170000"/>
              </a:lnSpc>
            </a:pPr>
            <a:r>
              <a:rPr lang="de-DE" dirty="0"/>
              <a:t>Zugriff auf Zwischenablage</a:t>
            </a:r>
          </a:p>
          <a:p>
            <a:pPr>
              <a:lnSpc>
                <a:spcPct val="170000"/>
              </a:lnSpc>
            </a:pPr>
            <a:r>
              <a:rPr lang="de-DE" dirty="0"/>
              <a:t>Zugriff auf Datenbanken</a:t>
            </a:r>
          </a:p>
          <a:p>
            <a:pPr>
              <a:lnSpc>
                <a:spcPct val="170000"/>
              </a:lnSpc>
            </a:pPr>
            <a:r>
              <a:rPr lang="de-DE" dirty="0"/>
              <a:t>Dialogfelder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F52345-00FD-4142-847C-48D3EA08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09/05/2023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943D87-7778-C4CD-7651-3686F0AC1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BBF2135-C898-FB05-0377-7985D561A50A}"/>
              </a:ext>
            </a:extLst>
          </p:cNvPr>
          <p:cNvSpPr txBox="1"/>
          <p:nvPr/>
        </p:nvSpPr>
        <p:spPr>
          <a:xfrm>
            <a:off x="5797296" y="1479163"/>
            <a:ext cx="4880394" cy="4231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200" dirty="0"/>
              <a:t>Dateizugriff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200" dirty="0"/>
              <a:t>Definition globaler Shortcuts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200" dirty="0" err="1"/>
              <a:t>ini</a:t>
            </a:r>
            <a:r>
              <a:rPr lang="de-DE" sz="2200" dirty="0"/>
              <a:t>-Dateien/ Registry-Nutzung (Windows)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200" dirty="0"/>
              <a:t>Anwendungsmenü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200" dirty="0"/>
              <a:t>Raspberry Pi Hardware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200" dirty="0"/>
              <a:t>Shell-Interaktion</a:t>
            </a:r>
          </a:p>
        </p:txBody>
      </p:sp>
    </p:spTree>
    <p:extLst>
      <p:ext uri="{BB962C8B-B14F-4D97-AF65-F5344CB8AC3E}">
        <p14:creationId xmlns:p14="http://schemas.microsoft.com/office/powerpoint/2010/main" val="4153864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152E427F-F45B-EAF6-398F-2AA54DBEA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716" y="1071629"/>
            <a:ext cx="3931425" cy="439648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798D856-EC68-E979-66EC-8799E35E7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Installation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7DB19D-3D92-F850-5529-3F54FADF1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09/05/2023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21D639-387B-15CE-ACB3-7AA6EE37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0EF1619-432B-E20A-67AE-B17A85413F71}"/>
              </a:ext>
            </a:extLst>
          </p:cNvPr>
          <p:cNvSpPr txBox="1"/>
          <p:nvPr/>
        </p:nvSpPr>
        <p:spPr>
          <a:xfrm>
            <a:off x="5857997" y="5680032"/>
            <a:ext cx="60933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https://miletus.org/download.html</a:t>
            </a:r>
          </a:p>
        </p:txBody>
      </p:sp>
    </p:spTree>
    <p:extLst>
      <p:ext uri="{BB962C8B-B14F-4D97-AF65-F5344CB8AC3E}">
        <p14:creationId xmlns:p14="http://schemas.microsoft.com/office/powerpoint/2010/main" val="1051574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FBE3A-1E25-CEF1-D0FF-F21EA985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Installation – Packager</a:t>
            </a:r>
            <a:br>
              <a:rPr lang="de-DE" dirty="0"/>
            </a:br>
            <a:r>
              <a:rPr lang="de-DE" sz="3200" dirty="0"/>
              <a:t>Windows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B11A7D-383E-D756-7D64-5BECC0A3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09/05/2023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68101A-E9A5-A318-3F2C-C1FACE0E6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74B2B77-1B78-1015-38E9-88F4B16BC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57" y="1690688"/>
            <a:ext cx="4686954" cy="367716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2B38D1D-E325-7882-5207-1C5F39B27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963" y="2473585"/>
            <a:ext cx="4715533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37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FBE3A-1E25-CEF1-D0FF-F21EA985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Installation – Packager</a:t>
            </a:r>
            <a:br>
              <a:rPr lang="de-DE" dirty="0"/>
            </a:br>
            <a:r>
              <a:rPr lang="de-DE" sz="3200" dirty="0"/>
              <a:t>macOS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B11A7D-383E-D756-7D64-5BECC0A3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09/05/2023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68101A-E9A5-A318-3F2C-C1FACE0E6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74B2B77-1B78-1015-38E9-88F4B16BCC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5857" y="1839698"/>
            <a:ext cx="4686954" cy="337914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2B38D1D-E325-7882-5207-1C5F39B27D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69963" y="2779943"/>
            <a:ext cx="4715533" cy="308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91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FBE3A-1E25-CEF1-D0FF-F21EA985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Installation – Packager</a:t>
            </a:r>
            <a:br>
              <a:rPr lang="de-DE" dirty="0"/>
            </a:br>
            <a:r>
              <a:rPr lang="de-DE" sz="3200" dirty="0"/>
              <a:t>Ordnerstruktur (Windows)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B11A7D-383E-D756-7D64-5BECC0A3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09/05/2023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68101A-E9A5-A318-3F2C-C1FACE0E6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18D644C-B7C4-018D-6AD7-DA5348DDA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20" y="1690688"/>
            <a:ext cx="10361521" cy="414255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42CC4FA-3A96-EF40-B3DF-A530816A06D4}"/>
              </a:ext>
            </a:extLst>
          </p:cNvPr>
          <p:cNvSpPr txBox="1"/>
          <p:nvPr/>
        </p:nvSpPr>
        <p:spPr>
          <a:xfrm>
            <a:off x="4213580" y="3059668"/>
            <a:ext cx="347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00"/>
                </a:highlight>
              </a:rPr>
              <a:t>Miletus-API: Miletus.js</a:t>
            </a:r>
          </a:p>
        </p:txBody>
      </p:sp>
    </p:spTree>
    <p:extLst>
      <p:ext uri="{BB962C8B-B14F-4D97-AF65-F5344CB8AC3E}">
        <p14:creationId xmlns:p14="http://schemas.microsoft.com/office/powerpoint/2010/main" val="2520215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FBE3A-1E25-CEF1-D0FF-F21EA985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Installation – Visual Studio Code Extension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B11A7D-383E-D756-7D64-5BECC0A3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09/05/2023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68101A-E9A5-A318-3F2C-C1FACE0E6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8602431-DA35-2BB6-359F-E4F86B4FD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465" y="1511783"/>
            <a:ext cx="8097661" cy="484456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480B903F-D6B5-C3C1-58CA-6319B6485141}"/>
              </a:ext>
            </a:extLst>
          </p:cNvPr>
          <p:cNvSpPr/>
          <p:nvPr/>
        </p:nvSpPr>
        <p:spPr>
          <a:xfrm>
            <a:off x="1893672" y="2615028"/>
            <a:ext cx="1687727" cy="4741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9230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FBE3A-1E25-CEF1-D0FF-F21EA985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Befehle in Visual Studio Code</a:t>
            </a:r>
            <a:br>
              <a:rPr lang="de-DE" dirty="0"/>
            </a:br>
            <a:r>
              <a:rPr lang="de-DE" sz="3200" dirty="0"/>
              <a:t>Miletus-Extension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B11A7D-383E-D756-7D64-5BECC0A3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09/05/2023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68101A-E9A5-A318-3F2C-C1FACE0E6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7ACEBEB-39FE-599E-9C6C-6C31C6013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820" y="1703746"/>
            <a:ext cx="7772400" cy="1148363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480B903F-D6B5-C3C1-58CA-6319B6485141}"/>
              </a:ext>
            </a:extLst>
          </p:cNvPr>
          <p:cNvSpPr/>
          <p:nvPr/>
        </p:nvSpPr>
        <p:spPr>
          <a:xfrm>
            <a:off x="4408273" y="1803765"/>
            <a:ext cx="2994609" cy="8329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DFDCE40C-A75C-9086-B728-005F65A67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590" y="3094283"/>
            <a:ext cx="9397485" cy="2523641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de-DE" i="1" dirty="0"/>
              <a:t>Miletus: Package </a:t>
            </a:r>
            <a:r>
              <a:rPr lang="de-DE" i="1" dirty="0" err="1"/>
              <a:t>application</a:t>
            </a:r>
            <a:r>
              <a:rPr lang="de-DE" dirty="0"/>
              <a:t>: Erstellt die Packages der Anwendung für die Zielsysteme Windows, macOS und Linux/ Raspberry Pi OS.</a:t>
            </a:r>
          </a:p>
          <a:p>
            <a:pPr>
              <a:lnSpc>
                <a:spcPct val="170000"/>
              </a:lnSpc>
            </a:pPr>
            <a:r>
              <a:rPr lang="de-DE" i="1" dirty="0"/>
              <a:t>Miletus: Initialize </a:t>
            </a:r>
            <a:r>
              <a:rPr lang="de-DE" i="1" dirty="0" err="1"/>
              <a:t>config</a:t>
            </a:r>
            <a:r>
              <a:rPr lang="de-DE" dirty="0"/>
              <a:t>: Es wird ein minimalistisches Template für die Konfigurationsdatei </a:t>
            </a:r>
            <a:r>
              <a:rPr lang="de-DE" dirty="0" err="1"/>
              <a:t>miletus.config.json</a:t>
            </a:r>
            <a:r>
              <a:rPr lang="de-DE" dirty="0"/>
              <a:t> angelegt.</a:t>
            </a:r>
          </a:p>
          <a:p>
            <a:pPr>
              <a:lnSpc>
                <a:spcPct val="170000"/>
              </a:lnSpc>
            </a:pPr>
            <a:r>
              <a:rPr lang="de-DE" i="1" dirty="0"/>
              <a:t>Miletus: Package and </a:t>
            </a:r>
            <a:r>
              <a:rPr lang="de-DE" i="1" dirty="0" err="1"/>
              <a:t>run</a:t>
            </a:r>
            <a:r>
              <a:rPr lang="de-DE" dirty="0"/>
              <a:t>: Es werden die Packages für die gewählten Zielsysteme erstellt und die Anwendung auf dem Entwicklungssystem gestartet, sofern eine Entsprechung mit den erstellten Packages gefunden wird. </a:t>
            </a:r>
          </a:p>
          <a:p>
            <a:pPr>
              <a:lnSpc>
                <a:spcPct val="17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720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98D856-EC68-E979-66EC-8799E35E7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Live Coding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9C32D2-7534-2921-CA21-521248E0F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5609" y="1480930"/>
            <a:ext cx="5913782" cy="4572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2400" dirty="0"/>
              <a:t>„Hello World“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2400" dirty="0"/>
              <a:t>Raspberry Pi – Zugriff auf Schnittstelle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7DB19D-3D92-F850-5529-3F54FADF1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09/05/2023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21D639-387B-15CE-ACB3-7AA6EE37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</a:p>
        </p:txBody>
      </p:sp>
    </p:spTree>
    <p:extLst>
      <p:ext uri="{BB962C8B-B14F-4D97-AF65-F5344CB8AC3E}">
        <p14:creationId xmlns:p14="http://schemas.microsoft.com/office/powerpoint/2010/main" val="2694905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FBE3A-1E25-CEF1-D0FF-F21EA985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„Hello World“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B11A7D-383E-D756-7D64-5BECC0A3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09/05/2023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68101A-E9A5-A318-3F2C-C1FACE0E6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94E8F94-D3CD-8559-7989-EE1D151E6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05" y="1443562"/>
            <a:ext cx="6934199" cy="3542644"/>
          </a:xfrm>
          <a:prstGeom prst="rect">
            <a:avLst/>
          </a:prstGeom>
        </p:spPr>
      </p:pic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DFDCE40C-A75C-9086-B728-005F65A67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7369" y="1443562"/>
            <a:ext cx="4358620" cy="4775611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de-DE" sz="1800" dirty="0"/>
              <a:t>Ausgangspunkt ist eine Web-Applikation auf der Basis mit HTML, CSS und JavaScript</a:t>
            </a:r>
          </a:p>
          <a:p>
            <a:pPr>
              <a:lnSpc>
                <a:spcPct val="170000"/>
              </a:lnSpc>
            </a:pPr>
            <a:r>
              <a:rPr lang="de-DE" sz="1800" dirty="0"/>
              <a:t>optional mit weiteren Bibliotheken und Frameworks, wie Bootstrap, Angular, </a:t>
            </a:r>
            <a:r>
              <a:rPr lang="de-DE" sz="1800" dirty="0" err="1"/>
              <a:t>React</a:t>
            </a:r>
            <a:r>
              <a:rPr lang="de-DE" sz="1800" dirty="0"/>
              <a:t> usw.</a:t>
            </a:r>
          </a:p>
          <a:p>
            <a:pPr>
              <a:lnSpc>
                <a:spcPct val="170000"/>
              </a:lnSpc>
            </a:pPr>
            <a:r>
              <a:rPr lang="de-DE" sz="1800" dirty="0"/>
              <a:t>Einstiegspunkt ist zum Beispiel die Datei </a:t>
            </a:r>
            <a:r>
              <a:rPr lang="de-DE" sz="1800" i="1" dirty="0" err="1"/>
              <a:t>index.html</a:t>
            </a:r>
            <a:endParaRPr lang="de-DE" sz="1800" i="1" dirty="0"/>
          </a:p>
          <a:p>
            <a:pPr>
              <a:lnSpc>
                <a:spcPct val="17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3017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98D856-EC68-E979-66EC-8799E35E7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Ihr erfahrt heute…</a:t>
            </a:r>
            <a:br>
              <a:rPr lang="de-DE" dirty="0"/>
            </a:br>
            <a:r>
              <a:rPr lang="de-DE" dirty="0"/>
              <a:t>(Agenda)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9C32D2-7534-2921-CA21-521248E0F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5609" y="1480930"/>
            <a:ext cx="5913782" cy="45720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2400" dirty="0"/>
              <a:t>App-Arten im Überblick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2400" dirty="0"/>
              <a:t>Web-Apps für den Desktop und den Raspberry Pi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2400" dirty="0"/>
              <a:t>Das Framework Miletus im Überblick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2400" dirty="0"/>
              <a:t>Installation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2400" b="1" dirty="0"/>
              <a:t>Fallbeispiel: Live Coding</a:t>
            </a:r>
            <a:endParaRPr lang="de-DE" sz="2400" dirty="0"/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2400" dirty="0"/>
              <a:t>Fragen und Diskussion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2400" dirty="0"/>
              <a:t>Fazit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7DB19D-3D92-F850-5529-3F54FADF1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09/05/2023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21D639-387B-15CE-ACB3-7AA6EE37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</a:p>
        </p:txBody>
      </p:sp>
    </p:spTree>
    <p:extLst>
      <p:ext uri="{BB962C8B-B14F-4D97-AF65-F5344CB8AC3E}">
        <p14:creationId xmlns:p14="http://schemas.microsoft.com/office/powerpoint/2010/main" val="752857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FBE3A-1E25-CEF1-D0FF-F21EA985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„Hello World“</a:t>
            </a:r>
            <a:br>
              <a:rPr lang="de-DE" dirty="0"/>
            </a:br>
            <a:r>
              <a:rPr lang="de-DE" sz="3200" dirty="0"/>
              <a:t>Miletus-API hinzufügen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B11A7D-383E-D756-7D64-5BECC0A3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09/05/2023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68101A-E9A5-A318-3F2C-C1FACE0E6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DFDCE40C-A75C-9086-B728-005F65A67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2399" y="1690689"/>
            <a:ext cx="5912159" cy="3720556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de-DE" sz="1800" dirty="0"/>
              <a:t>Hinzufügen der Miletus-API in Form der Datei </a:t>
            </a:r>
            <a:r>
              <a:rPr lang="de-DE" sz="1800" i="1" dirty="0" err="1"/>
              <a:t>miletus.js</a:t>
            </a:r>
            <a:endParaRPr lang="de-DE" sz="1800" i="1" dirty="0"/>
          </a:p>
          <a:p>
            <a:pPr>
              <a:lnSpc>
                <a:spcPct val="170000"/>
              </a:lnSpc>
            </a:pPr>
            <a:r>
              <a:rPr lang="de-DE" sz="1800" dirty="0"/>
              <a:t>Entweder</a:t>
            </a:r>
            <a:r>
              <a:rPr lang="de-DE" sz="1800" i="1" dirty="0"/>
              <a:t>:</a:t>
            </a:r>
          </a:p>
          <a:p>
            <a:pPr lvl="1">
              <a:lnSpc>
                <a:spcPct val="170000"/>
              </a:lnSpc>
            </a:pPr>
            <a:r>
              <a:rPr lang="de-DE" sz="1600" dirty="0"/>
              <a:t>mittels </a:t>
            </a:r>
            <a:r>
              <a:rPr lang="de-DE" sz="1600" i="1" dirty="0" err="1"/>
              <a:t>npm</a:t>
            </a:r>
            <a:r>
              <a:rPr lang="de-DE" sz="1600" i="1" dirty="0"/>
              <a:t> </a:t>
            </a:r>
            <a:r>
              <a:rPr lang="de-DE" sz="1600" i="1" dirty="0" err="1"/>
              <a:t>install</a:t>
            </a:r>
            <a:r>
              <a:rPr lang="de-DE" sz="1600" i="1" dirty="0"/>
              <a:t> </a:t>
            </a:r>
            <a:r>
              <a:rPr lang="de-DE" sz="1600" i="1" dirty="0" err="1"/>
              <a:t>miletus</a:t>
            </a:r>
            <a:endParaRPr lang="de-DE" sz="1600" i="1" dirty="0"/>
          </a:p>
          <a:p>
            <a:pPr lvl="1">
              <a:lnSpc>
                <a:spcPct val="170000"/>
              </a:lnSpc>
            </a:pPr>
            <a:r>
              <a:rPr lang="de-DE" sz="1600" dirty="0"/>
              <a:t>als vorkompilierte JavaScript-Datei (kopieren)</a:t>
            </a:r>
          </a:p>
          <a:p>
            <a:pPr lvl="1">
              <a:lnSpc>
                <a:spcPct val="170000"/>
              </a:lnSpc>
            </a:pPr>
            <a:endParaRPr lang="de-DE" sz="1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5801469-F219-3FD3-9B5E-97221438F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96" y="1690688"/>
            <a:ext cx="3191486" cy="3720556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F418645-38C1-9F80-8462-7E195087C429}"/>
              </a:ext>
            </a:extLst>
          </p:cNvPr>
          <p:cNvSpPr/>
          <p:nvPr/>
        </p:nvSpPr>
        <p:spPr>
          <a:xfrm>
            <a:off x="838201" y="3663880"/>
            <a:ext cx="2892782" cy="2567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345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FBE3A-1E25-CEF1-D0FF-F21EA985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„Hello World“</a:t>
            </a:r>
            <a:br>
              <a:rPr lang="de-DE" dirty="0"/>
            </a:br>
            <a:r>
              <a:rPr lang="de-DE" sz="3200" dirty="0"/>
              <a:t>Packager konfigurieren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B11A7D-383E-D756-7D64-5BECC0A3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09/05/2023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68101A-E9A5-A318-3F2C-C1FACE0E6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DFDCE40C-A75C-9086-B728-005F65A67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857" y="365124"/>
            <a:ext cx="2724285" cy="5879101"/>
          </a:xfrm>
        </p:spPr>
        <p:txBody>
          <a:bodyPr>
            <a:normAutofit lnSpcReduction="10000"/>
          </a:bodyPr>
          <a:lstStyle/>
          <a:p>
            <a:pPr marL="457200" lvl="1" indent="0">
              <a:lnSpc>
                <a:spcPct val="110000"/>
              </a:lnSpc>
              <a:buNone/>
            </a:pPr>
            <a:r>
              <a:rPr lang="de-DE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de-DE" sz="1400" dirty="0">
                <a:latin typeface="Consolas" panose="020B0609020204030204" pitchFamily="49" charset="0"/>
                <a:cs typeface="Consolas" panose="020B0609020204030204" pitchFamily="49" charset="0"/>
              </a:rPr>
              <a:t>    "</a:t>
            </a:r>
            <a:r>
              <a:rPr lang="de-DE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de-DE" sz="1400" dirty="0">
                <a:latin typeface="Consolas" panose="020B0609020204030204" pitchFamily="49" charset="0"/>
                <a:cs typeface="Consolas" panose="020B0609020204030204" pitchFamily="49" charset="0"/>
              </a:rPr>
              <a:t>": "Calc",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de-DE" sz="1400" dirty="0">
                <a:latin typeface="Consolas" panose="020B0609020204030204" pitchFamily="49" charset="0"/>
                <a:cs typeface="Consolas" panose="020B0609020204030204" pitchFamily="49" charset="0"/>
              </a:rPr>
              <a:t>    "</a:t>
            </a:r>
            <a:r>
              <a:rPr lang="de-DE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version</a:t>
            </a:r>
            <a:r>
              <a:rPr lang="de-DE" sz="1400" dirty="0">
                <a:latin typeface="Consolas" panose="020B0609020204030204" pitchFamily="49" charset="0"/>
                <a:cs typeface="Consolas" panose="020B0609020204030204" pitchFamily="49" charset="0"/>
              </a:rPr>
              <a:t>": "",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de-DE" sz="1400" dirty="0">
                <a:latin typeface="Consolas" panose="020B0609020204030204" pitchFamily="49" charset="0"/>
                <a:cs typeface="Consolas" panose="020B0609020204030204" pitchFamily="49" charset="0"/>
              </a:rPr>
              <a:t>    "</a:t>
            </a:r>
            <a:r>
              <a:rPr lang="de-DE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debug</a:t>
            </a:r>
            <a:r>
              <a:rPr lang="de-DE" sz="1400" dirty="0">
                <a:latin typeface="Consolas" panose="020B0609020204030204" pitchFamily="49" charset="0"/>
                <a:cs typeface="Consolas" panose="020B0609020204030204" pitchFamily="49" charset="0"/>
              </a:rPr>
              <a:t>": </a:t>
            </a:r>
            <a:r>
              <a:rPr lang="de-DE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de-DE" sz="14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de-DE" sz="1400" dirty="0">
                <a:latin typeface="Consolas" panose="020B0609020204030204" pitchFamily="49" charset="0"/>
                <a:cs typeface="Consolas" panose="020B0609020204030204" pitchFamily="49" charset="0"/>
              </a:rPr>
              <a:t>    "</a:t>
            </a:r>
            <a:r>
              <a:rPr lang="de-DE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output</a:t>
            </a:r>
            <a:r>
              <a:rPr lang="de-DE" sz="1400" dirty="0">
                <a:latin typeface="Consolas" panose="020B0609020204030204" pitchFamily="49" charset="0"/>
                <a:cs typeface="Consolas" panose="020B0609020204030204" pitchFamily="49" charset="0"/>
              </a:rPr>
              <a:t>": "</a:t>
            </a:r>
            <a:r>
              <a:rPr lang="de-DE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output</a:t>
            </a:r>
            <a:r>
              <a:rPr lang="de-DE" sz="1400" dirty="0">
                <a:latin typeface="Consolas" panose="020B0609020204030204" pitchFamily="49" charset="0"/>
                <a:cs typeface="Consolas" panose="020B0609020204030204" pitchFamily="49" charset="0"/>
              </a:rPr>
              <a:t>",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de-DE" sz="1400" dirty="0">
                <a:latin typeface="Consolas" panose="020B0609020204030204" pitchFamily="49" charset="0"/>
                <a:cs typeface="Consolas" panose="020B0609020204030204" pitchFamily="49" charset="0"/>
              </a:rPr>
              <a:t>    "</a:t>
            </a:r>
            <a:r>
              <a:rPr lang="de-DE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de-DE" sz="1400" dirty="0">
                <a:latin typeface="Consolas" panose="020B0609020204030204" pitchFamily="49" charset="0"/>
                <a:cs typeface="Consolas" panose="020B0609020204030204" pitchFamily="49" charset="0"/>
              </a:rPr>
              <a:t>": {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de-DE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"</a:t>
            </a:r>
            <a:r>
              <a:rPr lang="de-DE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html</a:t>
            </a:r>
            <a:r>
              <a:rPr lang="de-DE" sz="1400" dirty="0">
                <a:latin typeface="Consolas" panose="020B0609020204030204" pitchFamily="49" charset="0"/>
                <a:cs typeface="Consolas" panose="020B0609020204030204" pitchFamily="49" charset="0"/>
              </a:rPr>
              <a:t>": "</a:t>
            </a:r>
            <a:r>
              <a:rPr lang="de-DE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index.html</a:t>
            </a:r>
            <a:r>
              <a:rPr lang="de-DE" sz="14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de-DE" sz="1400" dirty="0">
                <a:latin typeface="Consolas" panose="020B0609020204030204" pitchFamily="49" charset="0"/>
                <a:cs typeface="Consolas" panose="020B0609020204030204" pitchFamily="49" charset="0"/>
              </a:rPr>
              <a:t>    },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de-DE" sz="1400" dirty="0">
                <a:latin typeface="Consolas" panose="020B0609020204030204" pitchFamily="49" charset="0"/>
                <a:cs typeface="Consolas" panose="020B0609020204030204" pitchFamily="49" charset="0"/>
              </a:rPr>
              <a:t>    "</a:t>
            </a:r>
            <a:r>
              <a:rPr lang="de-DE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target</a:t>
            </a:r>
            <a:r>
              <a:rPr lang="de-DE" sz="1400" dirty="0">
                <a:latin typeface="Consolas" panose="020B0609020204030204" pitchFamily="49" charset="0"/>
                <a:cs typeface="Consolas" panose="020B0609020204030204" pitchFamily="49" charset="0"/>
              </a:rPr>
              <a:t>": [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de-DE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"win_x64",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de-DE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"mac_x64"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de-DE" sz="1400" dirty="0">
                <a:latin typeface="Consolas" panose="020B0609020204030204" pitchFamily="49" charset="0"/>
                <a:cs typeface="Consolas" panose="020B0609020204030204" pitchFamily="49" charset="0"/>
              </a:rPr>
              <a:t>    ],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de-DE" sz="1400" dirty="0">
                <a:latin typeface="Consolas" panose="020B0609020204030204" pitchFamily="49" charset="0"/>
                <a:cs typeface="Consolas" panose="020B0609020204030204" pitchFamily="49" charset="0"/>
              </a:rPr>
              <a:t>    "</a:t>
            </a:r>
            <a:r>
              <a:rPr lang="de-DE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include</a:t>
            </a:r>
            <a:r>
              <a:rPr lang="de-DE" sz="1400" dirty="0">
                <a:latin typeface="Consolas" panose="020B0609020204030204" pitchFamily="49" charset="0"/>
                <a:cs typeface="Consolas" panose="020B0609020204030204" pitchFamily="49" charset="0"/>
              </a:rPr>
              <a:t>": [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de-DE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"</a:t>
            </a:r>
            <a:r>
              <a:rPr lang="de-DE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index.html</a:t>
            </a:r>
            <a:r>
              <a:rPr lang="de-DE" sz="1400" dirty="0">
                <a:latin typeface="Consolas" panose="020B0609020204030204" pitchFamily="49" charset="0"/>
                <a:cs typeface="Consolas" panose="020B0609020204030204" pitchFamily="49" charset="0"/>
              </a:rPr>
              <a:t>",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de-DE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"</a:t>
            </a:r>
            <a:r>
              <a:rPr lang="de-DE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script.js</a:t>
            </a:r>
            <a:r>
              <a:rPr lang="de-DE" sz="1400" dirty="0">
                <a:latin typeface="Consolas" panose="020B0609020204030204" pitchFamily="49" charset="0"/>
                <a:cs typeface="Consolas" panose="020B0609020204030204" pitchFamily="49" charset="0"/>
              </a:rPr>
              <a:t>",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de-DE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"</a:t>
            </a:r>
            <a:r>
              <a:rPr lang="de-DE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miletus.js</a:t>
            </a:r>
            <a:r>
              <a:rPr lang="de-DE" sz="1400" dirty="0">
                <a:latin typeface="Consolas" panose="020B0609020204030204" pitchFamily="49" charset="0"/>
                <a:cs typeface="Consolas" panose="020B0609020204030204" pitchFamily="49" charset="0"/>
              </a:rPr>
              <a:t>",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de-DE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"</a:t>
            </a:r>
            <a:r>
              <a:rPr lang="de-DE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styles.css</a:t>
            </a:r>
            <a:r>
              <a:rPr lang="de-DE" sz="14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de-DE" sz="1400" dirty="0">
                <a:latin typeface="Consolas" panose="020B0609020204030204" pitchFamily="49" charset="0"/>
                <a:cs typeface="Consolas" panose="020B0609020204030204" pitchFamily="49" charset="0"/>
              </a:rPr>
              <a:t>    ]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de-DE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5801469-F219-3FD3-9B5E-97221438F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99" y="1690689"/>
            <a:ext cx="3191486" cy="3720556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F418645-38C1-9F80-8462-7E195087C429}"/>
              </a:ext>
            </a:extLst>
          </p:cNvPr>
          <p:cNvSpPr/>
          <p:nvPr/>
        </p:nvSpPr>
        <p:spPr>
          <a:xfrm>
            <a:off x="763409" y="2774532"/>
            <a:ext cx="2892782" cy="2567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AD7BC30-D0EA-4134-EB30-B1357F48BE2F}"/>
              </a:ext>
            </a:extLst>
          </p:cNvPr>
          <p:cNvSpPr txBox="1">
            <a:spLocks/>
          </p:cNvSpPr>
          <p:nvPr/>
        </p:nvSpPr>
        <p:spPr>
          <a:xfrm>
            <a:off x="7967546" y="365123"/>
            <a:ext cx="3313134" cy="56598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1800" dirty="0"/>
              <a:t>Name der App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Modus (</a:t>
            </a:r>
            <a:r>
              <a:rPr lang="de-DE" sz="1800" dirty="0" err="1"/>
              <a:t>debug</a:t>
            </a:r>
            <a:r>
              <a:rPr lang="de-DE" sz="1800" dirty="0"/>
              <a:t>/ release)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Target: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win_ia32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win_x64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linux_x64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mac_x64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mac_arm64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raspi_armv7l</a:t>
            </a:r>
          </a:p>
          <a:p>
            <a:pPr>
              <a:lnSpc>
                <a:spcPct val="150000"/>
              </a:lnSpc>
            </a:pPr>
            <a:r>
              <a:rPr lang="de-DE" sz="2200" dirty="0" err="1"/>
              <a:t>include</a:t>
            </a:r>
            <a:r>
              <a:rPr lang="de-DE" sz="2200" dirty="0"/>
              <a:t>: Dateieinbindung</a:t>
            </a:r>
          </a:p>
          <a:p>
            <a:pPr>
              <a:lnSpc>
                <a:spcPct val="150000"/>
              </a:lnSpc>
            </a:pPr>
            <a:r>
              <a:rPr lang="de-DE" sz="2200" dirty="0"/>
              <a:t>Icon</a:t>
            </a:r>
          </a:p>
          <a:p>
            <a:pPr>
              <a:lnSpc>
                <a:spcPct val="150000"/>
              </a:lnSpc>
            </a:pPr>
            <a:r>
              <a:rPr lang="de-DE" sz="2200" dirty="0"/>
              <a:t>…</a:t>
            </a:r>
          </a:p>
          <a:p>
            <a:pPr lvl="1">
              <a:lnSpc>
                <a:spcPct val="170000"/>
              </a:lnSpc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381505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FBE3A-1E25-CEF1-D0FF-F21EA985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„Hello World“</a:t>
            </a:r>
            <a:br>
              <a:rPr lang="de-DE" dirty="0"/>
            </a:br>
            <a:r>
              <a:rPr lang="de-DE" sz="3200" dirty="0"/>
              <a:t>Output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B11A7D-383E-D756-7D64-5BECC0A3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09/05/2023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68101A-E9A5-A318-3F2C-C1FACE0E6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5801469-F219-3FD3-9B5E-97221438FE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9496" y="1907241"/>
            <a:ext cx="7501728" cy="359168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F418645-38C1-9F80-8462-7E195087C429}"/>
              </a:ext>
            </a:extLst>
          </p:cNvPr>
          <p:cNvSpPr/>
          <p:nvPr/>
        </p:nvSpPr>
        <p:spPr>
          <a:xfrm>
            <a:off x="3757807" y="3429000"/>
            <a:ext cx="1171185" cy="3339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117D375-4EED-5568-C08B-47D421D52197}"/>
              </a:ext>
            </a:extLst>
          </p:cNvPr>
          <p:cNvSpPr/>
          <p:nvPr/>
        </p:nvSpPr>
        <p:spPr>
          <a:xfrm>
            <a:off x="3757806" y="3918613"/>
            <a:ext cx="1171186" cy="3339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1115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FBE3A-1E25-CEF1-D0FF-F21EA985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„Hello World“</a:t>
            </a:r>
            <a:br>
              <a:rPr lang="de-DE" dirty="0"/>
            </a:br>
            <a:r>
              <a:rPr lang="de-DE" sz="3200" dirty="0"/>
              <a:t>Ausführung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B11A7D-383E-D756-7D64-5BECC0A3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09/05/2023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68101A-E9A5-A318-3F2C-C1FACE0E6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8C5511C-E671-2682-CE49-0A09BE75F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275" y="1789542"/>
            <a:ext cx="3424103" cy="4079917"/>
          </a:xfrm>
          <a:prstGeom prst="rect">
            <a:avLst/>
          </a:prstGeom>
        </p:spPr>
      </p:pic>
      <p:pic>
        <p:nvPicPr>
          <p:cNvPr id="9" name="Grafik 8" descr="Ein Bild, das Kalender enthält.&#10;&#10;Automatisch generierte Beschreibung">
            <a:extLst>
              <a:ext uri="{FF2B5EF4-FFF2-40B4-BE49-F238E27FC236}">
                <a16:creationId xmlns:a16="http://schemas.microsoft.com/office/drawing/2014/main" id="{3B0EFD3D-3015-4CEF-878D-BB305B1DA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292" y="687859"/>
            <a:ext cx="3408488" cy="585105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882A16D-4D67-763C-6277-44F0FA1E5781}"/>
              </a:ext>
            </a:extLst>
          </p:cNvPr>
          <p:cNvSpPr txBox="1"/>
          <p:nvPr/>
        </p:nvSpPr>
        <p:spPr>
          <a:xfrm>
            <a:off x="6900397" y="5500127"/>
            <a:ext cx="347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00"/>
                </a:highlight>
              </a:rPr>
              <a:t>Windows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CF8E0D2-583B-F1E9-DFE6-4B650D3BC17D}"/>
              </a:ext>
            </a:extLst>
          </p:cNvPr>
          <p:cNvSpPr txBox="1"/>
          <p:nvPr/>
        </p:nvSpPr>
        <p:spPr>
          <a:xfrm>
            <a:off x="2271794" y="5500127"/>
            <a:ext cx="347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00"/>
                </a:highlight>
              </a:rPr>
              <a:t>macOS</a:t>
            </a:r>
          </a:p>
        </p:txBody>
      </p:sp>
    </p:spTree>
    <p:extLst>
      <p:ext uri="{BB962C8B-B14F-4D97-AF65-F5344CB8AC3E}">
        <p14:creationId xmlns:p14="http://schemas.microsoft.com/office/powerpoint/2010/main" val="3594350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FBE3A-1E25-CEF1-D0FF-F21EA985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Apps </a:t>
            </a:r>
            <a:r>
              <a:rPr lang="de-DE" dirty="0" err="1"/>
              <a:t>for</a:t>
            </a:r>
            <a:r>
              <a:rPr lang="de-DE" dirty="0"/>
              <a:t> Raspberry Pi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B11A7D-383E-D756-7D64-5BECC0A3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09/05/2023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68101A-E9A5-A318-3F2C-C1FACE0E6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DFDCE40C-A75C-9086-B728-005F65A67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7369" y="1443562"/>
            <a:ext cx="4358620" cy="4775611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de-DE" sz="1800" dirty="0"/>
              <a:t>Raspberry Pi mit vielfältigen Anschlüssen:</a:t>
            </a:r>
          </a:p>
          <a:p>
            <a:pPr lvl="1">
              <a:lnSpc>
                <a:spcPct val="170000"/>
              </a:lnSpc>
            </a:pPr>
            <a:r>
              <a:rPr lang="de-DE" sz="1400" dirty="0"/>
              <a:t>GPIO</a:t>
            </a:r>
          </a:p>
          <a:p>
            <a:pPr lvl="1">
              <a:lnSpc>
                <a:spcPct val="170000"/>
              </a:lnSpc>
            </a:pPr>
            <a:r>
              <a:rPr lang="de-DE" sz="1400" dirty="0"/>
              <a:t>I</a:t>
            </a:r>
            <a:r>
              <a:rPr lang="de-DE" sz="1400" baseline="30000" dirty="0"/>
              <a:t>2</a:t>
            </a:r>
            <a:r>
              <a:rPr lang="de-DE" sz="1400" dirty="0"/>
              <a:t>C</a:t>
            </a:r>
          </a:p>
          <a:p>
            <a:pPr lvl="1">
              <a:lnSpc>
                <a:spcPct val="170000"/>
              </a:lnSpc>
            </a:pPr>
            <a:r>
              <a:rPr lang="de-DE" sz="1400" dirty="0"/>
              <a:t>SPI</a:t>
            </a:r>
          </a:p>
          <a:p>
            <a:pPr lvl="1">
              <a:lnSpc>
                <a:spcPct val="170000"/>
              </a:lnSpc>
            </a:pPr>
            <a:r>
              <a:rPr lang="de-DE" sz="1400" dirty="0"/>
              <a:t>UART </a:t>
            </a:r>
          </a:p>
          <a:p>
            <a:pPr>
              <a:lnSpc>
                <a:spcPct val="170000"/>
              </a:lnSpc>
            </a:pPr>
            <a:r>
              <a:rPr lang="de-DE" sz="1800" dirty="0"/>
              <a:t>auf diese Interfaces kann aus der Web-Applikation über das Miletus-API zugegriffen werden</a:t>
            </a:r>
          </a:p>
          <a:p>
            <a:pPr>
              <a:lnSpc>
                <a:spcPct val="170000"/>
              </a:lnSpc>
            </a:pPr>
            <a:endParaRPr lang="de-DE" dirty="0"/>
          </a:p>
        </p:txBody>
      </p:sp>
      <p:pic>
        <p:nvPicPr>
          <p:cNvPr id="1026" name="Picture 2" descr="Raspberry Pi 2 &amp; 3 Pin Header">
            <a:extLst>
              <a:ext uri="{FF2B5EF4-FFF2-40B4-BE49-F238E27FC236}">
                <a16:creationId xmlns:a16="http://schemas.microsoft.com/office/drawing/2014/main" id="{0EC7BF19-FE58-4A79-0A44-3B93BE9CC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92" y="1443562"/>
            <a:ext cx="6283184" cy="374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801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C46F910-96C5-3F60-09E3-103D5D75882B}"/>
              </a:ext>
            </a:extLst>
          </p:cNvPr>
          <p:cNvSpPr/>
          <p:nvPr/>
        </p:nvSpPr>
        <p:spPr>
          <a:xfrm>
            <a:off x="838200" y="1883156"/>
            <a:ext cx="4483100" cy="32862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A5FBE3A-1E25-CEF1-D0FF-F21EA985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Apps </a:t>
            </a:r>
            <a:r>
              <a:rPr lang="de-DE" dirty="0" err="1"/>
              <a:t>for</a:t>
            </a:r>
            <a:r>
              <a:rPr lang="de-DE" dirty="0"/>
              <a:t> Raspberry Pi</a:t>
            </a:r>
            <a:br>
              <a:rPr lang="de-DE" dirty="0"/>
            </a:br>
            <a:r>
              <a:rPr lang="de-DE" sz="3200" dirty="0"/>
              <a:t>Beispiel: Sensordaten auslesen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B11A7D-383E-D756-7D64-5BECC0A3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09/05/2023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68101A-E9A5-A318-3F2C-C1FACE0E6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DFDCE40C-A75C-9086-B728-005F65A67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476" y="1218225"/>
            <a:ext cx="4358620" cy="830081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de-DE" sz="1800" b="1" dirty="0"/>
              <a:t>BME280 Environmental Sensor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92F9C28-3157-CCED-90B6-666031689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343" y="2095920"/>
            <a:ext cx="3810000" cy="28575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A632A2C-A181-C5BD-2FEB-B403CB4F8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750" y="1744247"/>
            <a:ext cx="5140754" cy="347243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0F20A11-A954-7894-5856-5211B21078D0}"/>
              </a:ext>
            </a:extLst>
          </p:cNvPr>
          <p:cNvSpPr txBox="1"/>
          <p:nvPr/>
        </p:nvSpPr>
        <p:spPr>
          <a:xfrm>
            <a:off x="2209800" y="5483004"/>
            <a:ext cx="909045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Quelle: https://</a:t>
            </a:r>
            <a:r>
              <a:rPr lang="de-DE" sz="1000" dirty="0" err="1"/>
              <a:t>www.waveshare.com</a:t>
            </a:r>
            <a:r>
              <a:rPr lang="de-DE" sz="1000" dirty="0"/>
              <a:t>/</a:t>
            </a:r>
            <a:r>
              <a:rPr lang="de-DE" sz="1000" dirty="0" err="1"/>
              <a:t>wiki</a:t>
            </a:r>
            <a:r>
              <a:rPr lang="de-DE" sz="1000" dirty="0"/>
              <a:t>/BME280_Environmental_Sensor</a:t>
            </a:r>
          </a:p>
        </p:txBody>
      </p:sp>
    </p:spTree>
    <p:extLst>
      <p:ext uri="{BB962C8B-B14F-4D97-AF65-F5344CB8AC3E}">
        <p14:creationId xmlns:p14="http://schemas.microsoft.com/office/powerpoint/2010/main" val="1728862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FDD83C1-B463-CFDF-9A4A-9782751C7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181" y="2124173"/>
            <a:ext cx="2461054" cy="184579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A5FBE3A-1E25-CEF1-D0FF-F21EA985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Apps </a:t>
            </a:r>
            <a:r>
              <a:rPr lang="de-DE" dirty="0" err="1"/>
              <a:t>for</a:t>
            </a:r>
            <a:r>
              <a:rPr lang="de-DE" dirty="0"/>
              <a:t> Raspberry Pi</a:t>
            </a:r>
            <a:br>
              <a:rPr lang="de-DE" dirty="0"/>
            </a:br>
            <a:r>
              <a:rPr lang="de-DE" sz="3200" dirty="0"/>
              <a:t>Hardware-Connection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B11A7D-383E-D756-7D64-5BECC0A3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09/05/2023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68101A-E9A5-A318-3F2C-C1FACE0E6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0F20A11-A954-7894-5856-5211B21078D0}"/>
              </a:ext>
            </a:extLst>
          </p:cNvPr>
          <p:cNvSpPr txBox="1"/>
          <p:nvPr/>
        </p:nvSpPr>
        <p:spPr>
          <a:xfrm>
            <a:off x="7194992" y="5207836"/>
            <a:ext cx="45579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Quelle: https://</a:t>
            </a:r>
            <a:r>
              <a:rPr lang="de-DE" sz="1000" dirty="0" err="1"/>
              <a:t>www.waveshare.com</a:t>
            </a:r>
            <a:r>
              <a:rPr lang="de-DE" sz="1000" dirty="0"/>
              <a:t>/</a:t>
            </a:r>
            <a:r>
              <a:rPr lang="de-DE" sz="1000" dirty="0" err="1"/>
              <a:t>wiki</a:t>
            </a:r>
            <a:r>
              <a:rPr lang="de-DE" sz="1000" dirty="0"/>
              <a:t>/BME280_Environmental_Sensor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C3EBC8F-6AEA-C2EA-FB33-057886A8C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920" y="963622"/>
            <a:ext cx="4285804" cy="420581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1D07349-D718-87FF-7C33-4A50E6E83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220" y="2060052"/>
            <a:ext cx="3695700" cy="2197100"/>
          </a:xfrm>
          <a:prstGeom prst="rect">
            <a:avLst/>
          </a:prstGeom>
        </p:spPr>
      </p:pic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10D9AE3D-8CC5-8667-F54E-41ABB09A90EC}"/>
              </a:ext>
            </a:extLst>
          </p:cNvPr>
          <p:cNvCxnSpPr/>
          <p:nvPr/>
        </p:nvCxnSpPr>
        <p:spPr>
          <a:xfrm>
            <a:off x="4234547" y="3102801"/>
            <a:ext cx="1261851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9098D67D-98DF-0DDC-40E0-F6C715A32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1143" y="3608266"/>
            <a:ext cx="3028657" cy="184579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BB34A772-0F68-9070-862D-E003635D91C8}"/>
              </a:ext>
            </a:extLst>
          </p:cNvPr>
          <p:cNvSpPr/>
          <p:nvPr/>
        </p:nvSpPr>
        <p:spPr>
          <a:xfrm>
            <a:off x="3238431" y="3536287"/>
            <a:ext cx="3529332" cy="19467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1C49585-52C2-4833-3A50-73F7EAF2E1CF}"/>
              </a:ext>
            </a:extLst>
          </p:cNvPr>
          <p:cNvSpPr txBox="1"/>
          <p:nvPr/>
        </p:nvSpPr>
        <p:spPr>
          <a:xfrm>
            <a:off x="3214874" y="5673455"/>
            <a:ext cx="60949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Quelle: http://raspberrypi.ws/pin3</a:t>
            </a:r>
          </a:p>
        </p:txBody>
      </p:sp>
    </p:spTree>
    <p:extLst>
      <p:ext uri="{BB962C8B-B14F-4D97-AF65-F5344CB8AC3E}">
        <p14:creationId xmlns:p14="http://schemas.microsoft.com/office/powerpoint/2010/main" val="3577581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FBE3A-1E25-CEF1-D0FF-F21EA985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Apps </a:t>
            </a:r>
            <a:r>
              <a:rPr lang="de-DE" dirty="0" err="1"/>
              <a:t>for</a:t>
            </a:r>
            <a:r>
              <a:rPr lang="de-DE" dirty="0"/>
              <a:t> Raspberry Pi</a:t>
            </a:r>
            <a:br>
              <a:rPr lang="de-DE" dirty="0"/>
            </a:br>
            <a:r>
              <a:rPr lang="de-DE" sz="3200" dirty="0"/>
              <a:t>Hardware-Connection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B11A7D-383E-D756-7D64-5BECC0A3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09/05/2023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68101A-E9A5-A318-3F2C-C1FACE0E6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63722AE-4EBE-548C-D309-94F5662200C2}"/>
              </a:ext>
            </a:extLst>
          </p:cNvPr>
          <p:cNvSpPr/>
          <p:nvPr/>
        </p:nvSpPr>
        <p:spPr>
          <a:xfrm>
            <a:off x="2565400" y="1625600"/>
            <a:ext cx="6633331" cy="45275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Ein Bild, das Elektronik enthält.&#10;&#10;Automatisch generierte Beschreibung">
            <a:extLst>
              <a:ext uri="{FF2B5EF4-FFF2-40B4-BE49-F238E27FC236}">
                <a16:creationId xmlns:a16="http://schemas.microsoft.com/office/drawing/2014/main" id="{AF9C0DD7-FB83-CF7E-B864-C37386691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869" y="1822784"/>
            <a:ext cx="5506453" cy="412984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13611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FBE3A-1E25-CEF1-D0FF-F21EA985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Apps </a:t>
            </a:r>
            <a:r>
              <a:rPr lang="de-DE" dirty="0" err="1"/>
              <a:t>for</a:t>
            </a:r>
            <a:r>
              <a:rPr lang="de-DE" dirty="0"/>
              <a:t> Raspberry Pi</a:t>
            </a:r>
            <a:br>
              <a:rPr lang="de-DE" dirty="0"/>
            </a:br>
            <a:r>
              <a:rPr lang="de-DE" sz="3200" dirty="0"/>
              <a:t>Miletus-Projekt – Startseite </a:t>
            </a:r>
            <a:r>
              <a:rPr lang="de-DE" sz="3200" i="1" dirty="0"/>
              <a:t>index.html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B11A7D-383E-D756-7D64-5BECC0A3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09/05/2023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68101A-E9A5-A318-3F2C-C1FACE0E6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6D57FC2-263A-2531-FFB6-8C1F4B426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096" y="1807562"/>
            <a:ext cx="7772400" cy="4083135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8C0E267-A67A-29D7-6357-79DF6C804B95}"/>
              </a:ext>
            </a:extLst>
          </p:cNvPr>
          <p:cNvSpPr/>
          <p:nvPr/>
        </p:nvSpPr>
        <p:spPr>
          <a:xfrm>
            <a:off x="2110635" y="2871592"/>
            <a:ext cx="951980" cy="2348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8978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2F6A46D-ED2A-FF7B-D100-CBA4B739D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237" y="1601659"/>
            <a:ext cx="6973412" cy="46489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A5FBE3A-1E25-CEF1-D0FF-F21EA985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Apps </a:t>
            </a:r>
            <a:r>
              <a:rPr lang="de-DE" dirty="0" err="1"/>
              <a:t>for</a:t>
            </a:r>
            <a:r>
              <a:rPr lang="de-DE" dirty="0"/>
              <a:t> Raspberry Pi</a:t>
            </a:r>
            <a:br>
              <a:rPr lang="de-DE" dirty="0"/>
            </a:br>
            <a:r>
              <a:rPr lang="de-DE" sz="3200" dirty="0"/>
              <a:t>Miletus-Projekt – Steuerung des Sensors über </a:t>
            </a:r>
            <a:r>
              <a:rPr lang="de-DE" sz="3200" i="1" dirty="0"/>
              <a:t>bme280.js </a:t>
            </a:r>
            <a:r>
              <a:rPr lang="de-DE" sz="3200" dirty="0"/>
              <a:t>(JavaScript)</a:t>
            </a:r>
            <a:endParaRPr lang="de-DE" sz="3200" i="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B11A7D-383E-D756-7D64-5BECC0A3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09/05/2023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68101A-E9A5-A318-3F2C-C1FACE0E6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8C0E267-A67A-29D7-6357-79DF6C804B95}"/>
              </a:ext>
            </a:extLst>
          </p:cNvPr>
          <p:cNvSpPr/>
          <p:nvPr/>
        </p:nvSpPr>
        <p:spPr>
          <a:xfrm>
            <a:off x="2233851" y="2839018"/>
            <a:ext cx="846575" cy="1506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6071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Person, Mann, Brille, Wand enthält.&#10;&#10;Automatisch generierte Beschreibung">
            <a:extLst>
              <a:ext uri="{FF2B5EF4-FFF2-40B4-BE49-F238E27FC236}">
                <a16:creationId xmlns:a16="http://schemas.microsoft.com/office/drawing/2014/main" id="{17B92BF9-7AC7-0847-53E8-DF55C89197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4114" b="14114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4525F9E5-9CA9-4CF8-BC02-D0F675A4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 uns…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313B2C-CE57-36CB-3E6D-D6FF37DA9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4556760" cy="4282567"/>
          </a:xfrm>
        </p:spPr>
        <p:txBody>
          <a:bodyPr>
            <a:normAutofit fontScale="85000" lnSpcReduction="20000"/>
          </a:bodyPr>
          <a:lstStyle/>
          <a:p>
            <a:r>
              <a:rPr lang="de-DE" dirty="0" err="1"/>
              <a:t>LARInet</a:t>
            </a:r>
            <a:r>
              <a:rPr lang="de-DE" dirty="0"/>
              <a:t> (</a:t>
            </a:r>
            <a:r>
              <a:rPr lang="de-DE" dirty="0" err="1"/>
              <a:t>Learn</a:t>
            </a:r>
            <a:r>
              <a:rPr lang="de-DE" dirty="0"/>
              <a:t> Read Implement)</a:t>
            </a:r>
          </a:p>
          <a:p>
            <a:endParaRPr lang="de-DE" dirty="0"/>
          </a:p>
          <a:p>
            <a:r>
              <a:rPr lang="de-DE" dirty="0"/>
              <a:t>IT-Dienstleister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Development (App/ Web)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11CF9B"/>
                </a:solidFill>
              </a:rPr>
              <a:t>Workshops/ Seminare: WinUI 3, .NET MAUI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Konzepte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Whitepapers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Fachartikel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Pressearbeit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2DCEBA6-50BE-0E73-53AF-5CEC250B9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09/05/2023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90C359C-7B6C-3372-14DE-2CFD8DEC7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</a:p>
        </p:txBody>
      </p:sp>
      <p:pic>
        <p:nvPicPr>
          <p:cNvPr id="10" name="Bildplatzhalter 8">
            <a:extLst>
              <a:ext uri="{FF2B5EF4-FFF2-40B4-BE49-F238E27FC236}">
                <a16:creationId xmlns:a16="http://schemas.microsoft.com/office/drawing/2014/main" id="{606DAE4F-8694-7E2A-DB06-FE4BFB2E3A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968" b="13968"/>
          <a:stretch/>
        </p:blipFill>
        <p:spPr>
          <a:xfrm>
            <a:off x="9445458" y="3143602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BFE86E0-5F9B-3DB6-8172-E37B22DA58D3}"/>
              </a:ext>
            </a:extLst>
          </p:cNvPr>
          <p:cNvSpPr txBox="1"/>
          <p:nvPr/>
        </p:nvSpPr>
        <p:spPr>
          <a:xfrm>
            <a:off x="5984224" y="3318947"/>
            <a:ext cx="222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Dr. Veikko Krypczyk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B5D500B-627C-1293-7D79-338F4AC8457C}"/>
              </a:ext>
            </a:extLst>
          </p:cNvPr>
          <p:cNvSpPr txBox="1"/>
          <p:nvPr/>
        </p:nvSpPr>
        <p:spPr>
          <a:xfrm>
            <a:off x="8333936" y="5523124"/>
            <a:ext cx="17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Elena Bochkor</a:t>
            </a:r>
          </a:p>
        </p:txBody>
      </p:sp>
    </p:spTree>
    <p:extLst>
      <p:ext uri="{BB962C8B-B14F-4D97-AF65-F5344CB8AC3E}">
        <p14:creationId xmlns:p14="http://schemas.microsoft.com/office/powerpoint/2010/main" val="3650569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2F6A46D-ED2A-FF7B-D100-CBA4B739DA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30633" y="1828726"/>
            <a:ext cx="6973412" cy="309233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A5FBE3A-1E25-CEF1-D0FF-F21EA985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Apps </a:t>
            </a:r>
            <a:r>
              <a:rPr lang="de-DE" dirty="0" err="1"/>
              <a:t>for</a:t>
            </a:r>
            <a:r>
              <a:rPr lang="de-DE" dirty="0"/>
              <a:t> Raspberry Pi</a:t>
            </a:r>
            <a:br>
              <a:rPr lang="de-DE" dirty="0"/>
            </a:br>
            <a:r>
              <a:rPr lang="de-DE" sz="3200" dirty="0"/>
              <a:t>Miletus-Projekt – Konfiguration des </a:t>
            </a:r>
            <a:r>
              <a:rPr lang="de-DE" sz="3200" dirty="0" err="1"/>
              <a:t>Packagers</a:t>
            </a:r>
            <a:endParaRPr lang="de-DE" sz="3200" i="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B11A7D-383E-D756-7D64-5BECC0A3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09/05/2023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68101A-E9A5-A318-3F2C-C1FACE0E6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8C0E267-A67A-29D7-6357-79DF6C804B95}"/>
              </a:ext>
            </a:extLst>
          </p:cNvPr>
          <p:cNvSpPr/>
          <p:nvPr/>
        </p:nvSpPr>
        <p:spPr>
          <a:xfrm>
            <a:off x="2357068" y="3604259"/>
            <a:ext cx="1294047" cy="1635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F5A08B2-9D1B-4A65-E17D-B3920D5C1F97}"/>
              </a:ext>
            </a:extLst>
          </p:cNvPr>
          <p:cNvSpPr/>
          <p:nvPr/>
        </p:nvSpPr>
        <p:spPr>
          <a:xfrm>
            <a:off x="4870315" y="3687902"/>
            <a:ext cx="1744494" cy="1635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24987FC3-B7C6-25CF-51A6-72908FA67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4791" y="1443562"/>
            <a:ext cx="2671198" cy="4775611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de-DE" sz="1800" dirty="0"/>
              <a:t>Zielsystem (</a:t>
            </a:r>
            <a:r>
              <a:rPr lang="de-DE" sz="1800" dirty="0" err="1"/>
              <a:t>target</a:t>
            </a:r>
            <a:r>
              <a:rPr lang="de-DE" sz="1800" dirty="0"/>
              <a:t>): </a:t>
            </a:r>
            <a:r>
              <a:rPr lang="de-DE" sz="1800" i="1" dirty="0"/>
              <a:t>Raspi_armv71</a:t>
            </a:r>
          </a:p>
          <a:p>
            <a:pPr>
              <a:lnSpc>
                <a:spcPct val="17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5561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FBE3A-1E25-CEF1-D0FF-F21EA985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Apps </a:t>
            </a:r>
            <a:r>
              <a:rPr lang="de-DE" dirty="0" err="1"/>
              <a:t>for</a:t>
            </a:r>
            <a:r>
              <a:rPr lang="de-DE" dirty="0"/>
              <a:t> Raspberry Pi</a:t>
            </a:r>
            <a:br>
              <a:rPr lang="de-DE" dirty="0"/>
            </a:br>
            <a:r>
              <a:rPr lang="de-DE" sz="3200" dirty="0"/>
              <a:t>Miletus-Projekt – Ausführung auf Raspberry Pi</a:t>
            </a:r>
            <a:endParaRPr lang="de-DE" sz="3200" i="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B11A7D-383E-D756-7D64-5BECC0A3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09/05/2023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68101A-E9A5-A318-3F2C-C1FACE0E6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3AE0DB00-0CD6-C9AF-ABAE-F179A75A9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576137"/>
            <a:ext cx="8794603" cy="4541921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de-DE" sz="2600" dirty="0"/>
              <a:t>Installation von Raspberry Pi OS auf Raspberry PI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de-DE" sz="2600" dirty="0"/>
              <a:t>Freigabe des Interfaces I</a:t>
            </a:r>
            <a:r>
              <a:rPr lang="de-DE" sz="2600" baseline="30000" dirty="0"/>
              <a:t>2</a:t>
            </a:r>
            <a:r>
              <a:rPr lang="de-DE" sz="2600" dirty="0"/>
              <a:t>0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de-DE" sz="2200" i="1" dirty="0" err="1"/>
              <a:t>sudo</a:t>
            </a:r>
            <a:r>
              <a:rPr lang="de-DE" sz="2200" i="1" dirty="0"/>
              <a:t> </a:t>
            </a:r>
            <a:r>
              <a:rPr lang="de-DE" sz="2200" i="1" dirty="0" err="1"/>
              <a:t>raspi-config</a:t>
            </a:r>
            <a:endParaRPr lang="de-DE" sz="2200" i="1" dirty="0"/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de-DE" sz="2200" dirty="0"/>
              <a:t>Select </a:t>
            </a:r>
            <a:r>
              <a:rPr lang="de-DE" sz="2200" dirty="0" err="1"/>
              <a:t>Interfacing</a:t>
            </a:r>
            <a:r>
              <a:rPr lang="de-DE" sz="2200" dirty="0"/>
              <a:t> Options -&gt; I</a:t>
            </a:r>
            <a:r>
              <a:rPr lang="de-DE" sz="2200" baseline="30000" dirty="0"/>
              <a:t>2</a:t>
            </a:r>
            <a:r>
              <a:rPr lang="de-DE" sz="2200" dirty="0"/>
              <a:t>C -&gt; </a:t>
            </a:r>
            <a:r>
              <a:rPr lang="de-DE" sz="2200" dirty="0" err="1"/>
              <a:t>yes</a:t>
            </a:r>
            <a:r>
              <a:rPr lang="de-DE" sz="2200" dirty="0"/>
              <a:t> to </a:t>
            </a:r>
            <a:r>
              <a:rPr lang="de-DE" sz="2200" dirty="0" err="1"/>
              <a:t>start</a:t>
            </a:r>
            <a:r>
              <a:rPr lang="de-DE" sz="2200" dirty="0"/>
              <a:t> the I</a:t>
            </a:r>
            <a:r>
              <a:rPr lang="de-DE" sz="2200" baseline="30000" dirty="0"/>
              <a:t>2</a:t>
            </a:r>
            <a:r>
              <a:rPr lang="de-DE" sz="2200" dirty="0"/>
              <a:t>C </a:t>
            </a:r>
            <a:r>
              <a:rPr lang="de-DE" sz="2200" dirty="0" err="1"/>
              <a:t>kernel</a:t>
            </a:r>
            <a:r>
              <a:rPr lang="de-DE" sz="2200" dirty="0"/>
              <a:t> </a:t>
            </a:r>
            <a:r>
              <a:rPr lang="de-DE" sz="2200" dirty="0" err="1"/>
              <a:t>driver</a:t>
            </a:r>
            <a:endParaRPr lang="de-DE" sz="2200" dirty="0"/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de-DE" sz="2200" dirty="0"/>
              <a:t>Save 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de-DE" sz="2200" i="1" dirty="0" err="1"/>
              <a:t>sudo</a:t>
            </a:r>
            <a:r>
              <a:rPr lang="de-DE" sz="2200" i="1" dirty="0"/>
              <a:t> reboot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de-DE" sz="2600" dirty="0"/>
              <a:t>Anschluss Sensor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de-DE" sz="2600" dirty="0"/>
              <a:t>Übertragung der </a:t>
            </a:r>
            <a:r>
              <a:rPr lang="de-DE" sz="2600" dirty="0" err="1"/>
              <a:t>Miltetus</a:t>
            </a:r>
            <a:r>
              <a:rPr lang="de-DE" sz="2600" dirty="0"/>
              <a:t>-App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de-DE" sz="2600" b="1" dirty="0"/>
              <a:t>Starten der Miletus App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3730B6E-F21B-41E7-B039-E32073A65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0" y="3396955"/>
            <a:ext cx="4451350" cy="2884395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AF9F5CA6-D1D3-42FC-B065-71B977DB7F67}"/>
              </a:ext>
            </a:extLst>
          </p:cNvPr>
          <p:cNvSpPr/>
          <p:nvPr/>
        </p:nvSpPr>
        <p:spPr>
          <a:xfrm>
            <a:off x="6731000" y="4513402"/>
            <a:ext cx="1765300" cy="1792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CB4FFBB5-55BB-752A-BB90-F7892834D170}"/>
              </a:ext>
            </a:extLst>
          </p:cNvPr>
          <p:cNvCxnSpPr>
            <a:cxnSpLocks/>
          </p:cNvCxnSpPr>
          <p:nvPr/>
        </p:nvCxnSpPr>
        <p:spPr>
          <a:xfrm>
            <a:off x="4409574" y="3344779"/>
            <a:ext cx="2162676" cy="1214521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563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FBE3A-1E25-CEF1-D0FF-F21EA985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Apps </a:t>
            </a:r>
            <a:r>
              <a:rPr lang="de-DE" dirty="0" err="1"/>
              <a:t>for</a:t>
            </a:r>
            <a:r>
              <a:rPr lang="de-DE" dirty="0"/>
              <a:t> Raspberry Pi</a:t>
            </a:r>
            <a:br>
              <a:rPr lang="de-DE" dirty="0"/>
            </a:br>
            <a:r>
              <a:rPr lang="de-DE" sz="3200" dirty="0"/>
              <a:t>Miletus-Projekt – App auf Raspberry Pi</a:t>
            </a:r>
            <a:endParaRPr lang="de-DE" sz="3200" i="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B11A7D-383E-D756-7D64-5BECC0A3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09/05/2023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68101A-E9A5-A318-3F2C-C1FACE0E6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2FD56C4-B6EC-7691-1763-5DC29F2A0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681" y="1890648"/>
            <a:ext cx="6878637" cy="369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63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6EB7EF-1E60-B0D8-A5D7-6599393C5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224" y="3319272"/>
            <a:ext cx="5559552" cy="122834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de-DE" dirty="0"/>
              <a:t>Fragen und Diskussion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3406761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97812D-4B6B-9520-BEDD-C2A870B55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Dokumentation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EA4B52-7346-84A7-D56A-1DAE7B830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09/05/2023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8DE3F0-082A-228B-81F2-8CD3A757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5E8FE1B-C035-6C3F-5D28-0BE478E60662}"/>
              </a:ext>
            </a:extLst>
          </p:cNvPr>
          <p:cNvSpPr txBox="1"/>
          <p:nvPr/>
        </p:nvSpPr>
        <p:spPr>
          <a:xfrm>
            <a:off x="1751278" y="5849837"/>
            <a:ext cx="38407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Quelle: https://miletus.org/doc/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AB71AC2-9208-F71D-6665-FCBD2B63AA2A}"/>
              </a:ext>
            </a:extLst>
          </p:cNvPr>
          <p:cNvSpPr txBox="1"/>
          <p:nvPr/>
        </p:nvSpPr>
        <p:spPr>
          <a:xfrm>
            <a:off x="6856106" y="1480930"/>
            <a:ext cx="5096137" cy="3415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/>
              <a:t>Dokumentation des API unter: </a:t>
            </a:r>
            <a:r>
              <a:rPr lang="de-DE" sz="1600" dirty="0">
                <a:hlinkClick r:id="rId2"/>
              </a:rPr>
              <a:t>https://miletus.org/doc/</a:t>
            </a:r>
            <a:endParaRPr lang="de-DE" sz="16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/>
              <a:t>Download Packager und Bibliothek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/>
              <a:t>Extension für Visual Studio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/>
              <a:t>Beispiele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/>
              <a:t>Sensor (BME280)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>
                <a:hlinkClick r:id="rId3"/>
              </a:rPr>
              <a:t>https://www.waveshare.com/wiki/BME280_Environmental_Sensor#Software</a:t>
            </a:r>
            <a:endParaRPr lang="de-DE" sz="1600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6A275B2-8A5D-0D33-A0A1-836A50EFF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54" y="1480930"/>
            <a:ext cx="5383063" cy="435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508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98D856-EC68-E979-66EC-8799E35E7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9C32D2-7534-2921-CA21-521248E0F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5609" y="1480930"/>
            <a:ext cx="5913782" cy="457200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2400" dirty="0"/>
              <a:t>Mit Miletus eine Web-App auf dem Desktop oder dem Raspberry Pi ausführen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2400" dirty="0"/>
              <a:t>Alternative zu Electron</a:t>
            </a:r>
          </a:p>
          <a:p>
            <a:pPr marL="6858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2000" dirty="0"/>
              <a:t>kleinere App-Packages</a:t>
            </a:r>
          </a:p>
          <a:p>
            <a:pPr marL="6858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2000" dirty="0"/>
              <a:t>Systembrowser wird genutzt</a:t>
            </a:r>
          </a:p>
          <a:p>
            <a:pPr marL="6858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2000" dirty="0"/>
              <a:t>direkter DB-Zugriff</a:t>
            </a:r>
          </a:p>
          <a:p>
            <a:pPr marL="6858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2000" dirty="0"/>
              <a:t>Erweiterbarkeit des API</a:t>
            </a:r>
          </a:p>
          <a:p>
            <a:pPr marL="6858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2000" dirty="0"/>
              <a:t>Raspberry Pi-Support, inklusive Hardwareinterface</a:t>
            </a:r>
          </a:p>
          <a:p>
            <a:pPr marL="6858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2000" dirty="0"/>
              <a:t>Hersteller-Support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7DB19D-3D92-F850-5529-3F54FADF1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09/05/2023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21D639-387B-15CE-ACB3-7AA6EE37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</a:p>
        </p:txBody>
      </p:sp>
    </p:spTree>
    <p:extLst>
      <p:ext uri="{BB962C8B-B14F-4D97-AF65-F5344CB8AC3E}">
        <p14:creationId xmlns:p14="http://schemas.microsoft.com/office/powerpoint/2010/main" val="5745665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9706C9-F26D-46CA-93BF-8C27012F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Vielen Dank!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95E0EB-F1F4-436B-A218-93E100A6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lvl="0" rtl="0"/>
            <a:r>
              <a:rPr lang="de-DE" dirty="0"/>
              <a:t>09/05/2023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5D06EF-9416-46F7-8230-B49EE126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de-DE" dirty="0"/>
              <a:t>Die Web-App auf dem Desktop und dem Raspberry Pi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59025F-68D1-4F50-8480-3F981455D4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506456" y="6356350"/>
            <a:ext cx="850392" cy="365125"/>
          </a:xfrm>
        </p:spPr>
        <p:txBody>
          <a:bodyPr rtlCol="0"/>
          <a:lstStyle/>
          <a:p>
            <a:pPr lvl="0" rtl="0"/>
            <a:fld id="{D76B855D-E9CC-4FF8-AD85-6CDC7B89A0DE}" type="slidenum">
              <a:rPr lang="de-DE" smtClean="0"/>
              <a:pPr lvl="0" rtl="0"/>
              <a:t>36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F0B6E0-1F7C-4E6A-87B1-554ADE73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3089" y="763930"/>
            <a:ext cx="5706319" cy="2811690"/>
          </a:xfrm>
        </p:spPr>
        <p:txBody>
          <a:bodyPr rtlCol="0">
            <a:normAutofit/>
          </a:bodyPr>
          <a:lstStyle/>
          <a:p>
            <a:pPr rtl="0">
              <a:lnSpc>
                <a:spcPct val="160000"/>
              </a:lnSpc>
            </a:pPr>
            <a:r>
              <a:rPr lang="de-DE" dirty="0"/>
              <a:t>Dr. Veikko Krypczyk</a:t>
            </a:r>
          </a:p>
          <a:p>
            <a:pPr rtl="0">
              <a:lnSpc>
                <a:spcPct val="160000"/>
              </a:lnSpc>
              <a:spcBef>
                <a:spcPts val="3000"/>
              </a:spcBef>
            </a:pPr>
            <a:r>
              <a:rPr lang="de-DE" sz="1800" dirty="0"/>
              <a:t>v.krypczyk@larinet.com</a:t>
            </a:r>
          </a:p>
          <a:p>
            <a:pPr>
              <a:lnSpc>
                <a:spcPct val="160000"/>
              </a:lnSpc>
            </a:pPr>
            <a:r>
              <a:rPr lang="de-DE" sz="1800" dirty="0"/>
              <a:t>Quellcode und Präsentation zum Download auf unserer Webseite: </a:t>
            </a:r>
            <a:r>
              <a:rPr lang="de-DE" sz="1800" dirty="0">
                <a:hlinkClick r:id="rId3"/>
              </a:rPr>
              <a:t>https://wp.larinet.com/</a:t>
            </a:r>
            <a:endParaRPr lang="de-DE" sz="1800" dirty="0"/>
          </a:p>
          <a:p>
            <a:pPr rtl="0">
              <a:lnSpc>
                <a:spcPct val="160000"/>
              </a:lnSpc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962258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9BAA94-E109-4769-A4CD-0A3D7CFA2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Desktop- vs. Web-App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9E12E5-95E0-330C-86AE-570B0F673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54" y="1430394"/>
            <a:ext cx="5401845" cy="477199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de-DE" b="1" dirty="0"/>
              <a:t>Desktop</a:t>
            </a:r>
            <a:endParaRPr lang="de-DE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de-DE" dirty="0"/>
              <a:t>natives UI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de-DE" dirty="0"/>
              <a:t>Zugriff auf Geräte- und Systemfunktionen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de-DE" dirty="0"/>
              <a:t>Offline-Nutzung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de-DE" dirty="0"/>
              <a:t>Zugriff auf lokale Datenbanken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de-DE" dirty="0"/>
              <a:t>direkte Ausführung auf System nicht im Browser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de-DE" dirty="0"/>
              <a:t>oft bessere User Experience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471F10-42E7-CA18-04D1-2CB7DAB85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09/05/2023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2EF6CA-9D7D-5CC8-1E51-D7AF98E3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6A2B145A-488A-A864-A46A-0CEFCDD34D12}"/>
              </a:ext>
            </a:extLst>
          </p:cNvPr>
          <p:cNvSpPr txBox="1">
            <a:spLocks/>
          </p:cNvSpPr>
          <p:nvPr/>
        </p:nvSpPr>
        <p:spPr>
          <a:xfrm>
            <a:off x="6250659" y="1370236"/>
            <a:ext cx="5401845" cy="477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de-DE" sz="2000" b="1" dirty="0"/>
              <a:t>Web</a:t>
            </a:r>
            <a:endParaRPr lang="de-DE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Cross-Plattform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keine Installation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einfacher Updatezyklus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keine lokale Installation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Multi-User Ready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State of the Art </a:t>
            </a:r>
            <a:r>
              <a:rPr lang="de-DE" sz="2000" dirty="0" err="1"/>
              <a:t>for</a:t>
            </a:r>
            <a:r>
              <a:rPr lang="de-DE" sz="2000" dirty="0"/>
              <a:t> Business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endParaRPr lang="de-DE" sz="2000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0985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307396-174F-9792-2CE2-0C8B5863F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 Sicht der Entwicklung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6B976F-F8A8-855C-C1AA-4F0E31416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583292"/>
            <a:ext cx="5556504" cy="385974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de-DE" sz="3200" b="1" dirty="0"/>
              <a:t>Desktop-App</a:t>
            </a:r>
            <a:endParaRPr lang="de-DE" b="1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de-DE" dirty="0"/>
              <a:t>native Bibliotheken für jedes System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de-DE" dirty="0"/>
              <a:t>unterschiedliche Programmiersprachen und Frameworks (C#, .NET, C++, WinUI, GTK, Swift, SwiftUI, ….)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de-DE" dirty="0"/>
              <a:t>Alternative: Cross-Plattformprogrammierung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de-DE" dirty="0"/>
              <a:t>Java-Anwendungen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de-DE" dirty="0"/>
              <a:t>typisch integrierte IDE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2AB4D2-B491-0BA7-8BFB-D4549456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09/05/2023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5F99C6-9982-611E-B309-B1399B5A7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270A579-391A-61F0-D661-DFEE65445727}"/>
              </a:ext>
            </a:extLst>
          </p:cNvPr>
          <p:cNvSpPr txBox="1">
            <a:spLocks/>
          </p:cNvSpPr>
          <p:nvPr/>
        </p:nvSpPr>
        <p:spPr>
          <a:xfrm>
            <a:off x="6176291" y="1499129"/>
            <a:ext cx="5556504" cy="3859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de-DE" sz="2000" b="1" dirty="0"/>
              <a:t>Web-App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de-DE" sz="1800" dirty="0"/>
              <a:t>Basis: HTML, CSS, JavaScript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de-DE" sz="1800" dirty="0"/>
              <a:t>diverse Bibliotheken und Frameworks, wie Bootstrap, Angular, </a:t>
            </a:r>
            <a:r>
              <a:rPr lang="de-DE" sz="1800" dirty="0" err="1"/>
              <a:t>React</a:t>
            </a:r>
            <a:r>
              <a:rPr lang="de-DE" sz="1800" dirty="0"/>
              <a:t>, …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de-DE" sz="1800" dirty="0"/>
              <a:t>typisch: leichtgewichtige Editoren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de-DE" sz="1800" dirty="0"/>
              <a:t>modernes responsives UI mit Hilfe von JavaScript-Komponenten und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endParaRPr lang="de-DE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2430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61D36C-3ABC-6A2D-9364-F20376FC2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Gründe, warum man die Web-App auf dem Zielgerät nativ ausführen möchte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94FE87-5949-20DB-96E4-6D9FD9250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de-DE" sz="2200" dirty="0"/>
              <a:t>Zugriff auf Geräte- und Systemfunktionen , z.B. auf lokale Dateien und Ordner</a:t>
            </a:r>
          </a:p>
          <a:p>
            <a:pPr>
              <a:lnSpc>
                <a:spcPct val="150000"/>
              </a:lnSpc>
            </a:pPr>
            <a:r>
              <a:rPr lang="de-DE" sz="2200" dirty="0"/>
              <a:t>Nutzung lokaler Datenbanken</a:t>
            </a:r>
          </a:p>
          <a:p>
            <a:pPr>
              <a:lnSpc>
                <a:spcPct val="150000"/>
              </a:lnSpc>
            </a:pPr>
            <a:r>
              <a:rPr lang="de-DE" sz="2200" dirty="0"/>
              <a:t>Offline-Nutzung durch Installation</a:t>
            </a:r>
          </a:p>
          <a:p>
            <a:pPr>
              <a:lnSpc>
                <a:spcPct val="150000"/>
              </a:lnSpc>
            </a:pPr>
            <a:r>
              <a:rPr lang="de-DE" sz="2200" dirty="0"/>
              <a:t>keine Browsernutzung für bessere User Experience</a:t>
            </a:r>
          </a:p>
          <a:p>
            <a:pPr>
              <a:lnSpc>
                <a:spcPct val="150000"/>
              </a:lnSpc>
            </a:pPr>
            <a:r>
              <a:rPr lang="de-DE" sz="2200" dirty="0"/>
              <a:t>Cross Plattformfähigkeit </a:t>
            </a:r>
          </a:p>
          <a:p>
            <a:pPr>
              <a:lnSpc>
                <a:spcPct val="150000"/>
              </a:lnSpc>
            </a:pPr>
            <a:r>
              <a:rPr lang="de-DE" sz="2200" dirty="0"/>
              <a:t>Entwicklung mit HTML, CSS, JavaScript und weiteren Web-Technologien</a:t>
            </a:r>
          </a:p>
          <a:p>
            <a:pPr>
              <a:lnSpc>
                <a:spcPct val="150000"/>
              </a:lnSpc>
            </a:pPr>
            <a:r>
              <a:rPr lang="de-DE" sz="2200" dirty="0"/>
              <a:t>Technology-Stack nach Wunsch</a:t>
            </a:r>
          </a:p>
          <a:p>
            <a:pPr>
              <a:lnSpc>
                <a:spcPct val="150000"/>
              </a:lnSpc>
            </a:pPr>
            <a:r>
              <a:rPr lang="de-DE" sz="2200" dirty="0"/>
              <a:t>vorhandene Kenntnisse der Web-Programmierung nutzen</a:t>
            </a:r>
          </a:p>
          <a:p>
            <a:pPr>
              <a:lnSpc>
                <a:spcPct val="150000"/>
              </a:lnSpc>
            </a:pPr>
            <a:r>
              <a:rPr lang="de-DE" sz="2200" dirty="0"/>
              <a:t>bestehenden Quellcode weiter verwenden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6494E6-C15F-5858-C46D-1C669DD5B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09/05/2023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A355CF-CE14-2978-BCA4-D8EDB0E07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5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6E518-5714-A7B6-6718-E028D565B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Miletus ein neues Framework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C0511B-AE1B-CFE3-E0F4-D9948306A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00" y="1531533"/>
            <a:ext cx="9829800" cy="435168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de-DE" dirty="0"/>
              <a:t>Vorteile gegenüber Electron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kleinere Dateigrößen der Anwendungspakete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Nutzung der Browser-Engine des jeweiligen Zielsystems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Updates der Browser-</a:t>
            </a:r>
            <a:r>
              <a:rPr lang="de-DE" dirty="0" err="1"/>
              <a:t>Engines</a:t>
            </a:r>
            <a:r>
              <a:rPr lang="de-DE" dirty="0"/>
              <a:t>, z.B. Sicherheitsupdates werden für App wirksam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App kann auf Raspberry Pi (Raspberry Pi OS)  ausgeführt werden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Zugriff auf die Hardwareschnittstellen des Raspberry Pi, d.h. GPIO, I2C, SPI und UART und den Memory Buffer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Erweiterbarkeit des API, d.h. Einbindung weitere APIs über </a:t>
            </a:r>
            <a:r>
              <a:rPr lang="de-DE" dirty="0" err="1"/>
              <a:t>Shared</a:t>
            </a:r>
            <a:r>
              <a:rPr lang="de-DE" dirty="0"/>
              <a:t>-Library-Konzept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Support von Datenbanken, wie SQLite, MySQL, MSSQL, PostgreSQL, MS Access (nur Windows), Firebird, </a:t>
            </a:r>
            <a:r>
              <a:rPr lang="de-DE" dirty="0" err="1"/>
              <a:t>Interbase</a:t>
            </a:r>
            <a:endParaRPr lang="de-DE" dirty="0"/>
          </a:p>
          <a:p>
            <a:pPr lvl="1">
              <a:lnSpc>
                <a:spcPct val="150000"/>
              </a:lnSpc>
            </a:pPr>
            <a:r>
              <a:rPr lang="de-DE" dirty="0"/>
              <a:t>professioneller Hersteller Support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64650A-5B7B-84DD-E52D-2C292912F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09/05/2023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F50788-25F5-B8CE-7A07-131FD6BEA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67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C9C8F-702C-F6A8-B3CE-187EA4106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Anwendungsszenarien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0D5B5A-1383-3FE2-6E42-4F31F2CD4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000" dirty="0"/>
              <a:t>eine Web-App auf ein Zielsystem nativ ausführen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Zugriff auf die Hardwareschnittstellen des Raspberry Pi, zum Beispiel IoT und Industriesteuerungen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Cross-Plattformprogrammierung mit Web-Technologien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Nutzung lokaler Datenbanken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Verwendung von spezifischen APIs durch Einbindung in Miletus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4BC735-C795-F78D-574C-0B762825F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09/05/2023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65146D-D669-479D-BE7F-64B3A989E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01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FBE3A-1E25-CEF1-D0FF-F21EA985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Architektur des Miletus-Frameworks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4BE0ED14-BEF7-E6A5-E52B-B798AEB5A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4588" y="1544129"/>
            <a:ext cx="7702823" cy="4295446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B11A7D-383E-D756-7D64-5BECC0A3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09/05/2023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68101A-E9A5-A318-3F2C-C1FACE0E6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Die Web-App auf dem Desktop und dem Raspberry Pi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0135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8169438.tgt.Office_48167068_TF78504181_Win32_OJ107391223.potx" id="{ED437543-EBED-4E2E-8CEE-E2D402718ED1}" vid="{82B4EAC5-61B6-41CC-B133-5165E49BA32B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13533D-8C39-401E-8B75-B1AEEEC56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DEF148-1770-458F-8F5B-C3D0A278AA97}">
  <ds:schemaRefs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71af3243-3dd4-4a8d-8c0d-dd76da1f02a5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16c05727-aa75-4e4a-9b5f-8a80a11658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Formenpräsentation</Template>
  <TotalTime>0</TotalTime>
  <Words>1489</Words>
  <Application>Microsoft Office PowerPoint</Application>
  <PresentationFormat>Breitbild</PresentationFormat>
  <Paragraphs>281</Paragraphs>
  <Slides>36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4" baseType="lpstr">
      <vt:lpstr>Arial</vt:lpstr>
      <vt:lpstr>Avenir Next LT Pro</vt:lpstr>
      <vt:lpstr>Calibri</vt:lpstr>
      <vt:lpstr>Consolas</vt:lpstr>
      <vt:lpstr>Courier New</vt:lpstr>
      <vt:lpstr>Tw Cen MT</vt:lpstr>
      <vt:lpstr>Wingdings</vt:lpstr>
      <vt:lpstr>ShapesVTI</vt:lpstr>
      <vt:lpstr>Die Web-App auf dem Desktop und dem Raspberry Pi Mit Web-Technologien für den Desktop und  den Raspberry Pi programmieren</vt:lpstr>
      <vt:lpstr>Ihr erfahrt heute… (Agenda)</vt:lpstr>
      <vt:lpstr>Über uns…</vt:lpstr>
      <vt:lpstr>Desktop- vs. Web-App</vt:lpstr>
      <vt:lpstr>Aus Sicht der Entwicklung</vt:lpstr>
      <vt:lpstr>Gründe, warum man die Web-App auf dem Zielgerät nativ ausführen möchte</vt:lpstr>
      <vt:lpstr>Miletus ein neues Framework</vt:lpstr>
      <vt:lpstr>Anwendungsszenarien</vt:lpstr>
      <vt:lpstr>Architektur des Miletus-Frameworks</vt:lpstr>
      <vt:lpstr>Miletus – Überblick</vt:lpstr>
      <vt:lpstr>Funktionen des API</vt:lpstr>
      <vt:lpstr>Installation</vt:lpstr>
      <vt:lpstr>Installation – Packager Windows</vt:lpstr>
      <vt:lpstr>Installation – Packager macOS</vt:lpstr>
      <vt:lpstr>Installation – Packager Ordnerstruktur (Windows)</vt:lpstr>
      <vt:lpstr>Installation – Visual Studio Code Extension</vt:lpstr>
      <vt:lpstr>Befehle in Visual Studio Code Miletus-Extension</vt:lpstr>
      <vt:lpstr>Live Coding</vt:lpstr>
      <vt:lpstr>„Hello World“</vt:lpstr>
      <vt:lpstr>„Hello World“ Miletus-API hinzufügen</vt:lpstr>
      <vt:lpstr>„Hello World“ Packager konfigurieren</vt:lpstr>
      <vt:lpstr>„Hello World“ Output</vt:lpstr>
      <vt:lpstr>„Hello World“ Ausführung</vt:lpstr>
      <vt:lpstr>Apps for Raspberry Pi</vt:lpstr>
      <vt:lpstr>Apps for Raspberry Pi Beispiel: Sensordaten auslesen</vt:lpstr>
      <vt:lpstr>Apps for Raspberry Pi Hardware-Connection</vt:lpstr>
      <vt:lpstr>Apps for Raspberry Pi Hardware-Connection</vt:lpstr>
      <vt:lpstr>Apps for Raspberry Pi Miletus-Projekt – Startseite index.html</vt:lpstr>
      <vt:lpstr>Apps for Raspberry Pi Miletus-Projekt – Steuerung des Sensors über bme280.js (JavaScript)</vt:lpstr>
      <vt:lpstr>Apps for Raspberry Pi Miletus-Projekt – Konfiguration des Packagers</vt:lpstr>
      <vt:lpstr>Apps for Raspberry Pi Miletus-Projekt – Ausführung auf Raspberry Pi</vt:lpstr>
      <vt:lpstr>Apps for Raspberry Pi Miletus-Projekt – App auf Raspberry Pi</vt:lpstr>
      <vt:lpstr>Fragen und Diskussion</vt:lpstr>
      <vt:lpstr>Dokumentation </vt:lpstr>
      <vt:lpstr>Fazit</vt:lpstr>
      <vt:lpstr>Vielen Dank!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Formen</dc:title>
  <dc:creator>Elena Bochkor</dc:creator>
  <cp:lastModifiedBy>veikko.krypczyk@ibadual.com</cp:lastModifiedBy>
  <cp:revision>78</cp:revision>
  <dcterms:created xsi:type="dcterms:W3CDTF">2023-04-04T16:24:39Z</dcterms:created>
  <dcterms:modified xsi:type="dcterms:W3CDTF">2023-04-28T07:45:16Z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